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404D02-330E-4B56-8282-ED23B2D56925}">
  <a:tblStyle styleId="{E1404D02-330E-4B56-8282-ED23B2D5692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about/dashboards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a396865d_1_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a39686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a767f2b_0_148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a767f2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6a767f2b_0_15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6a767f2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6a767f2b_0_17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6a767f2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dac5978e_0_5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dac5978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a767f2b_0_24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a767f2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a767f2b_0_265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a767f2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6a767f2b_0_27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6a767f2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6a767f2b_0_335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6a767f2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serialisierbar </a:t>
            </a:r>
            <a:r>
              <a:rPr lang="en"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ist nicht gleich dem Serializable Interface, welches Reflection verwendet, sondern empfohlen ist das Parcelable-Interface zu implementieren und die Serialisierung selber zu machen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6a767f2b_0_278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6a767f2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41edcfd80_1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41edcfd8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6a767f2b_0_293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6a767f2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dac5978e_0_2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dac5978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dac5978e_0_41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dac597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736758cd_1_2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736758c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Ziemlich unübersichtlich, so ein XML..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2202fe87_0_1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2202fe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736758cd_1_29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736758c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5e0ef2b8_0_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5e0ef2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736758cd_1_88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736758c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736758cd_1_96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736758cd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736758cd_1_108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736758c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736758cd_0_7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c736758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5e0ef2b8_0_3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35e0ef2b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736758cd_1_147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736758c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Neue Alterantive ist das ConstraintLayout, dieses ist jedoch noch ein Stück komplexer, wird aber vom GUI-Builder gut unterstützt.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736758cd_1_167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736758c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736758cd_1_17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736758cd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736758cd_1_19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736758c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736758cd_1_20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736758cd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736758cd_1_233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736758cd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736758cd_1_241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736758cd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a396865d_1_7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a39686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736758cd_1_331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736758cd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6a767f2b_0_6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6a767f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736758cd_1_34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736758cd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36758cd_1_348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36758cd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736758cd_1_35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736758cd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6a767f2b_0_30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6a767f2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6a767f2b_0_363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b6a767f2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591fb7d8_1_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591fb7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591fb7d8_1_1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591fb7d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versionCode: Integer, der immer erhöht werden muss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versionName: String, den der User sieht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6a767f2b_0_405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6a767f2b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mit 20 passiert? Das war die 4.4W, die Android Watch Edition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591fb7d8_0_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591fb7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https://developer.android.com/about/dashboards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591fb7d8_1_2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c591fb7d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targetSdkVersion -&gt; Android verwendet diese, um Kompatibilitätsanpassungen zu machen.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6a767f2b_0_44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6a767f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591fb7d8_1_3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591fb7d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6a767f2b_0_379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6a767f2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 Demo mit Android Studio!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6a767f2b_0_385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b6a767f2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736758cd_3_35:notes"/>
          <p:cNvSpPr txBox="1"/>
          <p:nvPr>
            <p:ph idx="1" type="body"/>
          </p:nvPr>
        </p:nvSpPr>
        <p:spPr>
          <a:xfrm>
            <a:off x="685800" y="4343847"/>
            <a:ext cx="5486400" cy="4114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c736758cd_3_35:notes"/>
          <p:cNvSpPr/>
          <p:nvPr>
            <p:ph idx="2" type="sldImg"/>
          </p:nvPr>
        </p:nvSpPr>
        <p:spPr>
          <a:xfrm>
            <a:off x="508642" y="685949"/>
            <a:ext cx="5840700" cy="34283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736758cd_3_41:notes"/>
          <p:cNvSpPr txBox="1"/>
          <p:nvPr>
            <p:ph idx="1" type="body"/>
          </p:nvPr>
        </p:nvSpPr>
        <p:spPr>
          <a:xfrm>
            <a:off x="685800" y="4343847"/>
            <a:ext cx="5486400" cy="4114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c736758cd_3_41:notes"/>
          <p:cNvSpPr/>
          <p:nvPr>
            <p:ph idx="2" type="sldImg"/>
          </p:nvPr>
        </p:nvSpPr>
        <p:spPr>
          <a:xfrm>
            <a:off x="508642" y="685949"/>
            <a:ext cx="5840700" cy="34283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7eb31178_0_0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67eb31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736758cd_3_47:notes"/>
          <p:cNvSpPr txBox="1"/>
          <p:nvPr>
            <p:ph idx="1" type="body"/>
          </p:nvPr>
        </p:nvSpPr>
        <p:spPr>
          <a:xfrm>
            <a:off x="685800" y="4343847"/>
            <a:ext cx="5486400" cy="4114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c736758cd_3_47:notes"/>
          <p:cNvSpPr/>
          <p:nvPr>
            <p:ph idx="2" type="sldImg"/>
          </p:nvPr>
        </p:nvSpPr>
        <p:spPr>
          <a:xfrm>
            <a:off x="508642" y="685949"/>
            <a:ext cx="5840700" cy="34283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6a767f2b_0_67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6a767f2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6a767f2b_0_86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6a767f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Warum heissten die Dinger Activities?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6a767f2b_0_132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6a767f2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6a767f2b_0_141:notes"/>
          <p:cNvSpPr/>
          <p:nvPr>
            <p:ph idx="2" type="sldImg"/>
          </p:nvPr>
        </p:nvSpPr>
        <p:spPr>
          <a:xfrm>
            <a:off x="68600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6a767f2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mailto:mirko.stocker@hsr.ch" TargetMode="External"/><Relationship Id="rId4" Type="http://schemas.openxmlformats.org/officeDocument/2006/relationships/hyperlink" Target="mailto:ulrich.fiedler@bfh.ch" TargetMode="External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23003" y="1211168"/>
            <a:ext cx="77724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420879" y="395083"/>
            <a:ext cx="6920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pp Quest 2019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418775" y="3036000"/>
            <a:ext cx="594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Mirko Stocker –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mirko.stocker@hsr.ch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Supported by Ulrich Fiedler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ulrich.fiedler@bfh.ch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362" y="4531475"/>
            <a:ext cx="2238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4pPr>
            <a:lvl5pPr indent="-3175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159150" y="0"/>
            <a:ext cx="8661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Quest 2019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52400" y="260951"/>
            <a:ext cx="89175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54475" y="1177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4pPr>
            <a:lvl5pPr indent="-3175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703400" y="1177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2pPr>
            <a:lvl3pPr indent="-3302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159150" y="0"/>
            <a:ext cx="8661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Quest 2019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4979233"/>
            <a:ext cx="82296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6666"/>
                </a:solidFill>
              </a:defRPr>
            </a:lvl1pPr>
            <a:lvl2pPr lvl="1">
              <a:buNone/>
              <a:defRPr>
                <a:solidFill>
                  <a:srgbClr val="666666"/>
                </a:solidFill>
              </a:defRPr>
            </a:lvl2pPr>
            <a:lvl3pPr lvl="2">
              <a:buNone/>
              <a:defRPr>
                <a:solidFill>
                  <a:srgbClr val="666666"/>
                </a:solidFill>
              </a:defRPr>
            </a:lvl3pPr>
            <a:lvl4pPr lvl="3">
              <a:buNone/>
              <a:defRPr>
                <a:solidFill>
                  <a:srgbClr val="666666"/>
                </a:solidFill>
              </a:defRPr>
            </a:lvl4pPr>
            <a:lvl5pPr lvl="4">
              <a:buNone/>
              <a:defRPr>
                <a:solidFill>
                  <a:srgbClr val="666666"/>
                </a:solidFill>
              </a:defRPr>
            </a:lvl5pPr>
            <a:lvl6pPr lvl="5">
              <a:buNone/>
              <a:defRPr>
                <a:solidFill>
                  <a:srgbClr val="666666"/>
                </a:solidFill>
              </a:defRPr>
            </a:lvl6pPr>
            <a:lvl7pPr lvl="6">
              <a:buNone/>
              <a:defRPr>
                <a:solidFill>
                  <a:srgbClr val="666666"/>
                </a:solidFill>
              </a:defRPr>
            </a:lvl7pPr>
            <a:lvl8pPr lvl="7">
              <a:buNone/>
              <a:defRPr>
                <a:solidFill>
                  <a:srgbClr val="666666"/>
                </a:solidFill>
              </a:defRPr>
            </a:lvl8pPr>
            <a:lvl9pPr lvl="8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159150" y="0"/>
            <a:ext cx="8661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pp Quest 2019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9150" y="1181444"/>
            <a:ext cx="8910600" cy="4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A3C8"/>
              </a:buClr>
              <a:buSzPts val="1800"/>
              <a:buFont typeface="Roboto"/>
              <a:buChar char="■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Font typeface="Roboto"/>
              <a:buChar char="□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A3C8"/>
              </a:buClr>
              <a:buSzPts val="1600"/>
              <a:buFont typeface="Roboto"/>
              <a:buChar char="■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Roboto"/>
              <a:buChar char="□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○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■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●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○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■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52400" y="288667"/>
            <a:ext cx="89175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android.com/reference/android/app/Activity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eveloper.android.com/guide/topics/ui/ui-events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android.com/sdk/index.html" TargetMode="External"/><Relationship Id="rId4" Type="http://schemas.openxmlformats.org/officeDocument/2006/relationships/hyperlink" Target="http://www.programmierenlernenhq.de/tutorial-android-studio-2-installieren/" TargetMode="External"/><Relationship Id="rId5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about/versions/oreo/android-8.1.html" TargetMode="External"/><Relationship Id="rId10" Type="http://schemas.openxmlformats.org/officeDocument/2006/relationships/hyperlink" Target="https://developer.android.com/about/versions/oreo/index.html" TargetMode="External"/><Relationship Id="rId13" Type="http://schemas.openxmlformats.org/officeDocument/2006/relationships/image" Target="../media/image34.png"/><Relationship Id="rId12" Type="http://schemas.openxmlformats.org/officeDocument/2006/relationships/hyperlink" Target="https://developer.android.com/about/versions/pi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.android.com/about/dashboards/" TargetMode="External"/><Relationship Id="rId4" Type="http://schemas.openxmlformats.org/officeDocument/2006/relationships/hyperlink" Target="https://developer.android.com/about/versions/android-4.4.html" TargetMode="External"/><Relationship Id="rId9" Type="http://schemas.openxmlformats.org/officeDocument/2006/relationships/hyperlink" Target="https://developer.android.com/about/versions/nougat/android-7.1.html" TargetMode="External"/><Relationship Id="rId5" Type="http://schemas.openxmlformats.org/officeDocument/2006/relationships/hyperlink" Target="https://developer.android.com/about/versions/android-5.0.html" TargetMode="External"/><Relationship Id="rId6" Type="http://schemas.openxmlformats.org/officeDocument/2006/relationships/hyperlink" Target="https://developer.android.com/about/versions/android-5.1.html" TargetMode="External"/><Relationship Id="rId7" Type="http://schemas.openxmlformats.org/officeDocument/2006/relationships/hyperlink" Target="https://developer.android.com/about/versions/marshmallow/index.html" TargetMode="External"/><Relationship Id="rId8" Type="http://schemas.openxmlformats.org/officeDocument/2006/relationships/hyperlink" Target="https://developer.android.com/about/versions/nougat/index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423003" y="1211168"/>
            <a:ext cx="77724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Einführung in die Android-Entwicklung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aus Entwicklersicht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Implementiert als Klasse, die von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en"/>
              <a:t> abgeleitet 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Das Grundgerüst sieht wie folgt aus: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Kein</a:t>
            </a:r>
            <a:r>
              <a:rPr lang="en"/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"/>
              <a:t> in der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/>
              <a:t>, die Activity wird vom System instanziert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Die überschriebene Methode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r>
              <a:rPr lang="en"/>
              <a:t> wird beim Starten der Activity vom System aufgerufen</a:t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685800" y="2179625"/>
            <a:ext cx="64680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>
              <a:solidFill>
                <a:srgbClr val="8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// Hier unser Code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Lebenszyklus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Activity kann sich während ihrer Lebenszeit in den verschiedensten Zuständen befinden, zum Beispiel: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Frisch erstellt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Gestartet und auf dem Bildschirm sichtbar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Im Vordergrund / hat den Fokus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Pausiert und nicht mehr im Vordergrund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/>
              <a:t>System</a:t>
            </a:r>
            <a:r>
              <a:rPr lang="en"/>
              <a:t> ruft bei Zustandswechsel jeweilige Callback-Methode </a:t>
            </a:r>
            <a:br>
              <a:rPr lang="en"/>
            </a:br>
            <a:r>
              <a:rPr lang="en"/>
              <a:t>der </a:t>
            </a:r>
            <a:r>
              <a:rPr lang="en" u="sng">
                <a:solidFill>
                  <a:schemeClr val="hlink"/>
                </a:solidFill>
                <a:hlinkClick r:id="rId3"/>
              </a:rPr>
              <a:t>Activity-Klasse</a:t>
            </a:r>
            <a:r>
              <a:rPr lang="en"/>
              <a:t> auf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Entwickler </a:t>
            </a:r>
            <a:r>
              <a:rPr b="1" lang="en"/>
              <a:t>überschreibt</a:t>
            </a:r>
            <a:r>
              <a:rPr lang="en"/>
              <a:t> die Callback-Methoden, </a:t>
            </a:r>
            <a:r>
              <a:rPr lang="en"/>
              <a:t>die ihn interessieren, </a:t>
            </a:r>
            <a:br>
              <a:rPr lang="en"/>
            </a:br>
            <a:r>
              <a:rPr lang="en"/>
              <a:t>wie z.B.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6256714" y="2904225"/>
            <a:ext cx="1846079" cy="1531500"/>
            <a:chOff x="6256977" y="2904225"/>
            <a:chExt cx="1701298" cy="1531500"/>
          </a:xfrm>
        </p:grpSpPr>
        <p:cxnSp>
          <p:nvCxnSpPr>
            <p:cNvPr id="159" name="Google Shape;159;p17"/>
            <p:cNvCxnSpPr/>
            <p:nvPr/>
          </p:nvCxnSpPr>
          <p:spPr>
            <a:xfrm flipH="1" rot="10800000">
              <a:off x="6256977" y="2904232"/>
              <a:ext cx="1680900" cy="120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7"/>
            <p:cNvCxnSpPr/>
            <p:nvPr/>
          </p:nvCxnSpPr>
          <p:spPr>
            <a:xfrm>
              <a:off x="7937875" y="2904225"/>
              <a:ext cx="20400" cy="15315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13" y="1493249"/>
            <a:ext cx="8188975" cy="36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 Lebenszyklus</a:t>
            </a:r>
            <a:endParaRPr/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373650" y="1333200"/>
            <a:ext cx="2841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 hier interagierbar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p17"/>
          <p:cNvCxnSpPr/>
          <p:nvPr/>
        </p:nvCxnSpPr>
        <p:spPr>
          <a:xfrm flipH="1">
            <a:off x="4997450" y="1579842"/>
            <a:ext cx="376200" cy="23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1087113" y="3546436"/>
            <a:ext cx="214500" cy="20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7"/>
          <p:cNvSpPr txBox="1"/>
          <p:nvPr/>
        </p:nvSpPr>
        <p:spPr>
          <a:xfrm>
            <a:off x="114200" y="3198450"/>
            <a:ext cx="1467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UI Vorbereiten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7269675" y="2467579"/>
            <a:ext cx="1586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ohne Feedback!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2991125" y="4623375"/>
            <a:ext cx="345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onRestart, etc. sind Callback- Methoden und werden vom System aufgerufen</a:t>
            </a:r>
            <a:endParaRPr sz="1800">
              <a:solidFill>
                <a:schemeClr val="accent2"/>
              </a:solidFill>
            </a:endParaRPr>
          </a:p>
        </p:txBody>
      </p:sp>
      <p:cxnSp>
        <p:nvCxnSpPr>
          <p:cNvPr id="170" name="Google Shape;170;p17"/>
          <p:cNvCxnSpPr/>
          <p:nvPr/>
        </p:nvCxnSpPr>
        <p:spPr>
          <a:xfrm rot="10800000">
            <a:off x="4458850" y="4152425"/>
            <a:ext cx="36600" cy="557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7"/>
          <p:cNvSpPr txBox="1"/>
          <p:nvPr/>
        </p:nvSpPr>
        <p:spPr>
          <a:xfrm>
            <a:off x="1214225" y="1422975"/>
            <a:ext cx="177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Zustände der Activity</a:t>
            </a:r>
            <a:endParaRPr sz="1800">
              <a:solidFill>
                <a:schemeClr val="accent2"/>
              </a:solidFill>
            </a:endParaRPr>
          </a:p>
        </p:txBody>
      </p:sp>
      <p:cxnSp>
        <p:nvCxnSpPr>
          <p:cNvPr id="172" name="Google Shape;172;p17"/>
          <p:cNvCxnSpPr/>
          <p:nvPr/>
        </p:nvCxnSpPr>
        <p:spPr>
          <a:xfrm flipH="1" rot="10800000">
            <a:off x="2871000" y="1640550"/>
            <a:ext cx="798900" cy="32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7"/>
          <p:cNvCxnSpPr/>
          <p:nvPr/>
        </p:nvCxnSpPr>
        <p:spPr>
          <a:xfrm>
            <a:off x="2077700" y="2201825"/>
            <a:ext cx="453600" cy="431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 Lebenszyklus – Paused-Resumed</a:t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153600" y="1177428"/>
            <a:ext cx="89346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Wird die Activity von einer anderen Activity überdeckt, wird erstere pausiert (1)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Kommt sie dann wieder in den Vordergrund, wird wieder onResume aufgerufen (2)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75" y="2330126"/>
            <a:ext cx="7004500" cy="32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Lebenszyklus </a:t>
            </a:r>
            <a:r>
              <a:rPr lang="en">
                <a:solidFill>
                  <a:schemeClr val="lt1"/>
                </a:solidFill>
              </a:rPr>
              <a:t>– Best Practices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GUI erstellen beim Start </a:t>
            </a:r>
            <a:br>
              <a:rPr lang="en"/>
            </a:br>
            <a:r>
              <a:rPr lang="en"/>
              <a:t>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Auf Benutzereingaben reagieren</a:t>
            </a:r>
            <a:br>
              <a:rPr lang="en"/>
            </a:br>
            <a:r>
              <a:rPr lang="en"/>
              <a:t>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onResume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Daten Sichern</a:t>
            </a:r>
            <a:br>
              <a:rPr lang="en"/>
            </a:br>
            <a:r>
              <a:rPr lang="en"/>
              <a:t>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onPause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Ressourcen freigeben</a:t>
            </a:r>
            <a:br>
              <a:rPr lang="en"/>
            </a:br>
            <a:r>
              <a:rPr lang="en"/>
              <a:t>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onStop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19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28" y="2706050"/>
            <a:ext cx="6493349" cy="2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Übergabe der Kontrolle zwischen Komponenten wie Activities erfolgt über </a:t>
            </a:r>
            <a:br>
              <a:rPr lang="en"/>
            </a:br>
            <a:r>
              <a:rPr b="1" lang="en"/>
              <a:t>Intents</a:t>
            </a:r>
            <a:r>
              <a:rPr lang="en"/>
              <a:t> (Absichtserklärung, Vorhaben)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1050430" y="2954772"/>
            <a:ext cx="2199000" cy="878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1220424" y="3202072"/>
            <a:ext cx="807726" cy="449543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</a:rPr>
              <a:t>Activity</a:t>
            </a:r>
            <a:endParaRPr b="1" sz="1200">
              <a:solidFill>
                <a:srgbClr val="1C4587"/>
              </a:solidFill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2268144" y="3202072"/>
            <a:ext cx="807726" cy="449543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</a:rPr>
              <a:t>Activity</a:t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4585977" y="2183685"/>
            <a:ext cx="2881200" cy="179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4857498" y="3185233"/>
            <a:ext cx="807600" cy="44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</a:rPr>
              <a:t>Activity</a:t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6475919" y="2952754"/>
            <a:ext cx="807600" cy="44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</a:rPr>
              <a:t>Activity</a:t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6119848" y="2338201"/>
            <a:ext cx="807600" cy="44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</a:rPr>
              <a:t>Activity</a:t>
            </a:r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 flipH="1">
            <a:off x="5452150" y="2662604"/>
            <a:ext cx="942000" cy="667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0"/>
          <p:cNvSpPr txBox="1"/>
          <p:nvPr/>
        </p:nvSpPr>
        <p:spPr>
          <a:xfrm>
            <a:off x="4765275" y="2638867"/>
            <a:ext cx="119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Intent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206" name="Google Shape;206;p20"/>
          <p:cNvCxnSpPr/>
          <p:nvPr/>
        </p:nvCxnSpPr>
        <p:spPr>
          <a:xfrm>
            <a:off x="5328925" y="3513854"/>
            <a:ext cx="0" cy="1019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0"/>
          <p:cNvSpPr txBox="1"/>
          <p:nvPr/>
        </p:nvSpPr>
        <p:spPr>
          <a:xfrm>
            <a:off x="3474625" y="2901363"/>
            <a:ext cx="119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Intent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 rot="10800000">
            <a:off x="2894000" y="3393917"/>
            <a:ext cx="214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0"/>
          <p:cNvSpPr txBox="1"/>
          <p:nvPr/>
        </p:nvSpPr>
        <p:spPr>
          <a:xfrm>
            <a:off x="4160425" y="4030244"/>
            <a:ext cx="119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Intent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375" y="4532208"/>
            <a:ext cx="9842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</a:t>
            </a:r>
            <a:endParaRPr/>
          </a:p>
        </p:txBody>
      </p:sp>
      <p:sp>
        <p:nvSpPr>
          <p:cNvPr id="216" name="Google Shape;216;p21"/>
          <p:cNvSpPr txBox="1"/>
          <p:nvPr>
            <p:ph idx="1" type="body"/>
          </p:nvPr>
        </p:nvSpPr>
        <p:spPr>
          <a:xfrm>
            <a:off x="153599" y="1177425"/>
            <a:ext cx="85323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Ein </a:t>
            </a:r>
            <a:r>
              <a:rPr lang="en" sz="1400"/>
              <a:t>Intent beschreibt, was gemacht werden soll;</a:t>
            </a:r>
            <a:br>
              <a:rPr lang="en" sz="1400"/>
            </a:br>
            <a:r>
              <a:rPr lang="en" sz="1400"/>
              <a:t>2 Möglichkeiten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expliziter Aufruf einer Klasse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impliziter Aufruf der passenden Komponente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System entscheidet wer zuständig ist: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Dies ermöglicht die lose Kopplung von Activities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und gewährleistet Austauschbarkeit zur Laufzeit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Typischerweise werden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Eigene Klassen explizit aufgerufen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Systemaktionen, wie  ein Foto aufnehmen, ein E-Mail versenden werden implizit aufgerufen.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Apps können selbst wiederum Activities zur Verfügung stellen und so auch bestehende Applikationen ersetzen (z.B. alternative Kamera- oder E-Mail-App)</a:t>
            </a:r>
            <a:endParaRPr sz="1400"/>
          </a:p>
        </p:txBody>
      </p:sp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450" y="1447725"/>
            <a:ext cx="2882649" cy="23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 Erzeugen</a:t>
            </a:r>
            <a:endParaRPr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A3C8"/>
              </a:buClr>
              <a:buSzPts val="1800"/>
              <a:buFont typeface="Roboto"/>
              <a:buChar char="■"/>
            </a:pPr>
            <a:r>
              <a:rPr lang="en"/>
              <a:t>Explizit mit der Klasse:</a:t>
            </a:r>
            <a:endParaRPr/>
          </a:p>
          <a:p>
            <a:pPr indent="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 in 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Intent(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this,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CalculateActivity.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Implizit mit einer Aktion:</a:t>
            </a:r>
            <a:endParaRPr/>
          </a:p>
          <a:p>
            <a:pPr indent="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 in =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Intent(MediaStore.ACTION_IMAGE_CAPTURE)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 Parameterübergabe</a:t>
            </a:r>
            <a:endParaRPr/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Intent-Klasse hat eine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setData</a:t>
            </a:r>
            <a:r>
              <a:rPr lang="en"/>
              <a:t> Methode, welche eine URI entgegennimmt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Ziel der auszuführenden Aktion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Zum Beispiel Datei, URL oder auch ein Kontakt der angerufen werden soll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Zusätzliche Parameter an Activity übergeben: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in.putExtra(MediaStore.EXTRA_OUTPUT, imageCaptureUri);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spcBef>
                <a:spcPts val="48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Key-Value Paare mit weiteren primitiven Daten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Integer, Float, Double, Strings, usw.,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Daten, die </a:t>
            </a:r>
            <a:r>
              <a:rPr i="1" lang="en"/>
              <a:t>serialisiert</a:t>
            </a:r>
            <a:r>
              <a:rPr lang="en"/>
              <a:t> werden</a:t>
            </a:r>
            <a:endParaRPr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en"/>
              <a:t>Selber implementieren, z.B. über das Parcelable-Interface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 starten Activities</a:t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Mit startActivity um Kontrolle ohne Rückgabe zu übergeben</a:t>
            </a:r>
            <a:endParaRPr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startActivity(intent);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oder startActivityForResult um Rückgabe mit Rückgabewert zu erhalten</a:t>
            </a:r>
            <a:endParaRPr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startActivityForResult(intent, TAKE_PICTURE_ID);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2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230050" y="3831421"/>
            <a:ext cx="86157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protected void onActivityResult(int request, int result, Intent data)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if (result == Activity.RESULT_OK &amp;&amp; request ==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TAKE_PICTURE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_ID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	// Resultat verarbeiten</a:t>
            </a:r>
            <a:endParaRPr sz="15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1" name="Google Shape;241;p24"/>
          <p:cNvCxnSpPr/>
          <p:nvPr/>
        </p:nvCxnSpPr>
        <p:spPr>
          <a:xfrm flipH="1" rot="10800000">
            <a:off x="6274093" y="3135675"/>
            <a:ext cx="9000" cy="1396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52400" y="260951"/>
            <a:ext cx="89175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Heute lernen wir</a:t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154475" y="1177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/>
              <a:t>Unsere Themen: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Funktionsweise von Android Apps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Activities / Implementation von Screens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Intents / Übergabe der Programmkontrolle / Kommunikation zwischen Programmkomponenten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Views, Layouts und Widgets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Event Handling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Sensoren</a:t>
            </a:r>
            <a:endParaRPr sz="1600"/>
          </a:p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703400" y="1177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Nicht behandelt: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UI-Entwicklung für Tablets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en" sz="1600"/>
              <a:t>Fragments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Services / Code der im Hintergrund läuft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Daten speichern / SQL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Netzwerk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Animationen, OpenGL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Notifications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GUI-Definition</a:t>
            </a:r>
            <a:endParaRPr/>
          </a:p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b="1" lang="en"/>
              <a:t>Graphisches User Interface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Alles was der Benutzer </a:t>
            </a:r>
            <a:r>
              <a:rPr b="1" lang="en"/>
              <a:t>sieht</a:t>
            </a:r>
            <a:r>
              <a:rPr lang="en"/>
              <a:t> und mit dem er </a:t>
            </a:r>
            <a:r>
              <a:rPr b="1" lang="en"/>
              <a:t>interagiert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GUI kann in XML oder Java erstellt werden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Komponenten werden hierarchisch angeordnet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b="1" lang="en"/>
              <a:t>ViewGroup</a:t>
            </a:r>
            <a:r>
              <a:rPr lang="en"/>
              <a:t> enthält andere Komponenten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b="1" lang="en"/>
              <a:t>ViewGroup</a:t>
            </a:r>
            <a:r>
              <a:rPr lang="en"/>
              <a:t> bestimmt das Layout der Kinder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b="1" lang="en"/>
              <a:t>View</a:t>
            </a:r>
            <a:r>
              <a:rPr lang="en"/>
              <a:t> ist die Oberklasse aller GUI-Elemente</a:t>
            </a:r>
            <a:endParaRPr/>
          </a:p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300" y="3295400"/>
            <a:ext cx="3852149" cy="20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 und ViewGroup Beispiel</a:t>
            </a:r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Buttons sind 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Das Layout ist eine ViewGroup, aber auch </a:t>
            </a:r>
            <a:br>
              <a:rPr lang="en"/>
            </a:br>
            <a:r>
              <a:rPr lang="en"/>
              <a:t>wiederum eine View (Vererbung)</a:t>
            </a:r>
            <a:endParaRPr/>
          </a:p>
        </p:txBody>
      </p:sp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25" y="2690650"/>
            <a:ext cx="1511500" cy="27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4">
            <a:alphaModFix/>
          </a:blip>
          <a:srcRect b="0" l="0" r="29032" t="38920"/>
          <a:stretch/>
        </p:blipFill>
        <p:spPr>
          <a:xfrm>
            <a:off x="5180400" y="3893900"/>
            <a:ext cx="2733900" cy="1253700"/>
          </a:xfrm>
          <a:prstGeom prst="round1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900" y="1271249"/>
            <a:ext cx="2170999" cy="18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7269300" y="3730300"/>
            <a:ext cx="765300" cy="67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Ressourcen</a:t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153600" y="1177425"/>
            <a:ext cx="70794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Enthalten die </a:t>
            </a:r>
            <a:r>
              <a:rPr b="1" lang="en"/>
              <a:t>Daten und Konfiguration einer App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Daten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Bilder, Icons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Konfiguration in XML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Strings in verschiedenen Übersetzungen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GUI-Definitionen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Sind in der Entwicklungsumgebung im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res</a:t>
            </a:r>
            <a:r>
              <a:rPr b="1" lang="en"/>
              <a:t> Ordner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Best practice: Konfiguration und Businesslogik trennen</a:t>
            </a:r>
            <a:endParaRPr/>
          </a:p>
        </p:txBody>
      </p:sp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10857"/>
          <a:stretch/>
        </p:blipFill>
        <p:spPr>
          <a:xfrm>
            <a:off x="6842063" y="1177425"/>
            <a:ext cx="2192113" cy="438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Erstellen</a:t>
            </a:r>
            <a:endParaRPr/>
          </a:p>
        </p:txBody>
      </p:sp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XML-GUIs sind auch Ressourcen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Für die XML-Beschreibungssprache bietet Android Studio einen GUI-Builder an</a:t>
            </a:r>
            <a:endParaRPr/>
          </a:p>
        </p:txBody>
      </p:sp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187263" y="2772050"/>
            <a:ext cx="81936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&lt;?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xml version=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"1.0"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encoding=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i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?&gt;</a:t>
            </a:r>
            <a:endParaRPr b="1" i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LinearLayout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tools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"http://schemas.android.com/tools"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:layout_height=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:orientation=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"horizontal"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LinearLayout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Erstellen</a:t>
            </a:r>
            <a:endParaRPr/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XML-GUIs sind auch Ressourcen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Für die XML-Beschreibungssprache bietet Android Studio einen GUI-Builder an</a:t>
            </a:r>
            <a:endParaRPr/>
          </a:p>
        </p:txBody>
      </p:sp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187263" y="2772050"/>
            <a:ext cx="81936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LinearLayout 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orientation=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"horizontal"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LinearLayout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Layouts</a:t>
            </a:r>
            <a:endParaRPr/>
          </a:p>
        </p:txBody>
      </p: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153600" y="1177428"/>
            <a:ext cx="89346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Layouts sind ViewGroups und beschreiben die visuelle Struktur des UIs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Beispiele von oft verwendeten Layouts: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Nicht vollständig (z.B. Framelayout für überlappende Anzeigen, WebView)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Auch eigene Layouts möglich</a:t>
            </a:r>
            <a:endParaRPr/>
          </a:p>
        </p:txBody>
      </p:sp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2" name="Google Shape;292;p30"/>
          <p:cNvGrpSpPr/>
          <p:nvPr/>
        </p:nvGrpSpPr>
        <p:grpSpPr>
          <a:xfrm>
            <a:off x="1309574" y="2513699"/>
            <a:ext cx="1961956" cy="1662476"/>
            <a:chOff x="1144200" y="2894699"/>
            <a:chExt cx="1961956" cy="1662476"/>
          </a:xfrm>
        </p:grpSpPr>
        <p:grpSp>
          <p:nvGrpSpPr>
            <p:cNvPr id="293" name="Google Shape;293;p30"/>
            <p:cNvGrpSpPr/>
            <p:nvPr/>
          </p:nvGrpSpPr>
          <p:grpSpPr>
            <a:xfrm>
              <a:off x="1144200" y="2894699"/>
              <a:ext cx="1961956" cy="1107675"/>
              <a:chOff x="1144200" y="2894699"/>
              <a:chExt cx="1961956" cy="1107675"/>
            </a:xfrm>
          </p:grpSpPr>
          <p:grpSp>
            <p:nvGrpSpPr>
              <p:cNvPr id="294" name="Google Shape;294;p30"/>
              <p:cNvGrpSpPr/>
              <p:nvPr/>
            </p:nvGrpSpPr>
            <p:grpSpPr>
              <a:xfrm>
                <a:off x="1144200" y="2900438"/>
                <a:ext cx="879200" cy="1096200"/>
                <a:chOff x="388225" y="2894625"/>
                <a:chExt cx="879200" cy="1096200"/>
              </a:xfrm>
            </p:grpSpPr>
            <p:sp>
              <p:nvSpPr>
                <p:cNvPr id="295" name="Google Shape;295;p30"/>
                <p:cNvSpPr/>
                <p:nvPr/>
              </p:nvSpPr>
              <p:spPr>
                <a:xfrm>
                  <a:off x="388225" y="2894625"/>
                  <a:ext cx="199800" cy="10962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30"/>
                <p:cNvSpPr/>
                <p:nvPr/>
              </p:nvSpPr>
              <p:spPr>
                <a:xfrm>
                  <a:off x="656550" y="2894625"/>
                  <a:ext cx="354000" cy="10962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30"/>
                <p:cNvSpPr/>
                <p:nvPr/>
              </p:nvSpPr>
              <p:spPr>
                <a:xfrm>
                  <a:off x="1067625" y="2894625"/>
                  <a:ext cx="199800" cy="10962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" name="Google Shape;298;p30"/>
              <p:cNvGrpSpPr/>
              <p:nvPr/>
            </p:nvGrpSpPr>
            <p:grpSpPr>
              <a:xfrm>
                <a:off x="2238256" y="2894699"/>
                <a:ext cx="867900" cy="1107675"/>
                <a:chOff x="1638325" y="2894699"/>
                <a:chExt cx="867900" cy="1107675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 rot="5400000">
                  <a:off x="1958125" y="2574899"/>
                  <a:ext cx="2283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 rot="5400000">
                  <a:off x="1940875" y="2866100"/>
                  <a:ext cx="2628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 rot="5400000">
                  <a:off x="1958125" y="3168736"/>
                  <a:ext cx="2283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0"/>
                <p:cNvSpPr/>
                <p:nvPr/>
              </p:nvSpPr>
              <p:spPr>
                <a:xfrm rot="5400000">
                  <a:off x="1958125" y="3454274"/>
                  <a:ext cx="2283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3" name="Google Shape;303;p30"/>
            <p:cNvSpPr txBox="1"/>
            <p:nvPr/>
          </p:nvSpPr>
          <p:spPr>
            <a:xfrm>
              <a:off x="1294475" y="4173475"/>
              <a:ext cx="16614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Linear Layouts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30"/>
          <p:cNvGrpSpPr/>
          <p:nvPr/>
        </p:nvGrpSpPr>
        <p:grpSpPr>
          <a:xfrm>
            <a:off x="3591295" y="2513700"/>
            <a:ext cx="1661400" cy="1662475"/>
            <a:chOff x="3741300" y="2894700"/>
            <a:chExt cx="1661400" cy="1662475"/>
          </a:xfrm>
        </p:grpSpPr>
        <p:grpSp>
          <p:nvGrpSpPr>
            <p:cNvPr id="305" name="Google Shape;305;p30"/>
            <p:cNvGrpSpPr/>
            <p:nvPr/>
          </p:nvGrpSpPr>
          <p:grpSpPr>
            <a:xfrm>
              <a:off x="4159213" y="2894700"/>
              <a:ext cx="867900" cy="1107675"/>
              <a:chOff x="3460050" y="2894700"/>
              <a:chExt cx="867900" cy="1107675"/>
            </a:xfrm>
          </p:grpSpPr>
          <p:sp>
            <p:nvSpPr>
              <p:cNvPr id="306" name="Google Shape;306;p30"/>
              <p:cNvSpPr/>
              <p:nvPr/>
            </p:nvSpPr>
            <p:spPr>
              <a:xfrm rot="5400000">
                <a:off x="3828450" y="2526300"/>
                <a:ext cx="131100" cy="8679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 rot="5400000">
                <a:off x="3500100" y="3031625"/>
                <a:ext cx="371100" cy="4512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 rot="5400000">
                <a:off x="3779850" y="3168736"/>
                <a:ext cx="228300" cy="8679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 rot="5400000">
                <a:off x="3468775" y="3765375"/>
                <a:ext cx="228300" cy="2457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 rot="5400000">
                <a:off x="3965550" y="3080325"/>
                <a:ext cx="371100" cy="3537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 rot="5400000">
                <a:off x="3765525" y="3759525"/>
                <a:ext cx="228300" cy="2574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 rot="5400000">
                <a:off x="4082550" y="3756975"/>
                <a:ext cx="228300" cy="2625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30"/>
            <p:cNvSpPr txBox="1"/>
            <p:nvPr/>
          </p:nvSpPr>
          <p:spPr>
            <a:xfrm>
              <a:off x="3741300" y="4173475"/>
              <a:ext cx="16614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Grid Layout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5572459" y="2510812"/>
            <a:ext cx="1661400" cy="1665363"/>
            <a:chOff x="5680025" y="2891812"/>
            <a:chExt cx="1661400" cy="1665363"/>
          </a:xfrm>
        </p:grpSpPr>
        <p:grpSp>
          <p:nvGrpSpPr>
            <p:cNvPr id="315" name="Google Shape;315;p30"/>
            <p:cNvGrpSpPr/>
            <p:nvPr/>
          </p:nvGrpSpPr>
          <p:grpSpPr>
            <a:xfrm>
              <a:off x="6076775" y="2891812"/>
              <a:ext cx="867909" cy="1113500"/>
              <a:chOff x="5760400" y="2888887"/>
              <a:chExt cx="867909" cy="1113500"/>
            </a:xfrm>
          </p:grpSpPr>
          <p:sp>
            <p:nvSpPr>
              <p:cNvPr id="316" name="Google Shape;316;p30"/>
              <p:cNvSpPr/>
              <p:nvPr/>
            </p:nvSpPr>
            <p:spPr>
              <a:xfrm rot="5400000">
                <a:off x="6128800" y="2520487"/>
                <a:ext cx="131100" cy="8679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 rot="5400000">
                <a:off x="6008800" y="3032863"/>
                <a:ext cx="371100" cy="4512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 rot="5400000">
                <a:off x="6385459" y="3482412"/>
                <a:ext cx="228300" cy="2574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 rot="5400000">
                <a:off x="5777500" y="3479885"/>
                <a:ext cx="228300" cy="2625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 rot="5400000">
                <a:off x="6082750" y="3479885"/>
                <a:ext cx="228300" cy="2625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 rot="5400000">
                <a:off x="6128800" y="3502887"/>
                <a:ext cx="131100" cy="8679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30"/>
            <p:cNvSpPr txBox="1"/>
            <p:nvPr/>
          </p:nvSpPr>
          <p:spPr>
            <a:xfrm>
              <a:off x="5680025" y="4173475"/>
              <a:ext cx="16614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Relative Layout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Parameter</a:t>
            </a:r>
            <a:endParaRPr/>
          </a:p>
        </p:txBody>
      </p: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Wie ein Layout seine Kinder anordnet, wird über die von den Kindern gesetzten Attribute bestimmt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Im XML mit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layout_</a:t>
            </a:r>
            <a:r>
              <a:rPr lang="en"/>
              <a:t> Präfix</a:t>
            </a:r>
            <a:endParaRPr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828388"/>
            <a:ext cx="5562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Parameter</a:t>
            </a:r>
            <a:endParaRPr/>
          </a:p>
        </p:txBody>
      </p:sp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153602" y="1177425"/>
            <a:ext cx="66771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Für alle ViewGroups gemeinsam sind die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/>
              <a:t> und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/>
              <a:t> Parameter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Typische Werte sind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□"/>
            </a:pPr>
            <a:r>
              <a:rPr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r>
              <a:rPr lang="en"/>
              <a:t> 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□"/>
            </a:pPr>
            <a:r>
              <a:rPr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en"/>
              <a:t>: so gross wie Parent erlaubt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en"/>
              <a:t>: so klein wie Content erlaubt</a:t>
            </a:r>
            <a:endParaRPr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://designreviver.com/wp-content/uploads/2010/08/androidf6o.jpg"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513" y="4184325"/>
            <a:ext cx="14097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/>
          <p:nvPr/>
        </p:nvSpPr>
        <p:spPr>
          <a:xfrm>
            <a:off x="5024175" y="4456975"/>
            <a:ext cx="2772300" cy="804900"/>
          </a:xfrm>
          <a:prstGeom prst="wedgeRoundRectCallout">
            <a:avLst>
              <a:gd fmla="val 52460" name="adj1"/>
              <a:gd fmla="val -27302" name="adj2"/>
              <a:gd fmla="val 0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Einfach mit dem GUI-Builder so lange probieren bis es stimmt...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433" y="509532"/>
            <a:ext cx="1927372" cy="347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Layout Parameter – Beispiel</a:t>
            </a:r>
            <a:endParaRPr/>
          </a:p>
        </p:txBody>
      </p: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46" y="1500133"/>
            <a:ext cx="1927372" cy="347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833" y="1500132"/>
            <a:ext cx="1927372" cy="34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500" y="1500132"/>
            <a:ext cx="1927372" cy="347707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/>
        </p:nvSpPr>
        <p:spPr>
          <a:xfrm>
            <a:off x="182700" y="2776225"/>
            <a:ext cx="32199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b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3049450" y="3977375"/>
            <a:ext cx="32199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b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5794925" y="2409300"/>
            <a:ext cx="32199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b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Layout</a:t>
            </a:r>
            <a:endParaRPr/>
          </a:p>
        </p:txBody>
      </p:sp>
      <p:sp>
        <p:nvSpPr>
          <p:cNvPr id="358" name="Google Shape;358;p34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Elemente werden entweder vertikal oder horizontal angeordnet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Gleich viel Platz für alle Elemente ist selten sinnvoll, daher kann zusätzlich mit dem Attribut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</a:rPr>
              <a:t>:layout_weight </a:t>
            </a:r>
            <a:r>
              <a:rPr lang="en"/>
              <a:t>ein Gewicht vergeben werden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Kinder ohne Weight bekommen minimalen Platz, auf die restlichen wird der verfügbare Platz nach Gewicht aufgeteilt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0" name="Google Shape;360;p34"/>
          <p:cNvGrpSpPr/>
          <p:nvPr/>
        </p:nvGrpSpPr>
        <p:grpSpPr>
          <a:xfrm>
            <a:off x="6481100" y="3478649"/>
            <a:ext cx="1961956" cy="1662476"/>
            <a:chOff x="1144200" y="2894699"/>
            <a:chExt cx="1961956" cy="1662476"/>
          </a:xfrm>
        </p:grpSpPr>
        <p:grpSp>
          <p:nvGrpSpPr>
            <p:cNvPr id="361" name="Google Shape;361;p34"/>
            <p:cNvGrpSpPr/>
            <p:nvPr/>
          </p:nvGrpSpPr>
          <p:grpSpPr>
            <a:xfrm>
              <a:off x="1144200" y="2894699"/>
              <a:ext cx="1961956" cy="1107675"/>
              <a:chOff x="1144200" y="2894699"/>
              <a:chExt cx="1961956" cy="1107675"/>
            </a:xfrm>
          </p:grpSpPr>
          <p:grpSp>
            <p:nvGrpSpPr>
              <p:cNvPr id="362" name="Google Shape;362;p34"/>
              <p:cNvGrpSpPr/>
              <p:nvPr/>
            </p:nvGrpSpPr>
            <p:grpSpPr>
              <a:xfrm>
                <a:off x="1144200" y="2900438"/>
                <a:ext cx="879200" cy="1096200"/>
                <a:chOff x="388225" y="2894625"/>
                <a:chExt cx="879200" cy="1096200"/>
              </a:xfrm>
            </p:grpSpPr>
            <p:sp>
              <p:nvSpPr>
                <p:cNvPr id="363" name="Google Shape;363;p34"/>
                <p:cNvSpPr/>
                <p:nvPr/>
              </p:nvSpPr>
              <p:spPr>
                <a:xfrm>
                  <a:off x="388225" y="2894625"/>
                  <a:ext cx="199800" cy="10962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4"/>
                <p:cNvSpPr/>
                <p:nvPr/>
              </p:nvSpPr>
              <p:spPr>
                <a:xfrm>
                  <a:off x="656550" y="2894625"/>
                  <a:ext cx="354000" cy="10962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4"/>
                <p:cNvSpPr/>
                <p:nvPr/>
              </p:nvSpPr>
              <p:spPr>
                <a:xfrm>
                  <a:off x="1067625" y="2894625"/>
                  <a:ext cx="199800" cy="10962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" name="Google Shape;366;p34"/>
              <p:cNvGrpSpPr/>
              <p:nvPr/>
            </p:nvGrpSpPr>
            <p:grpSpPr>
              <a:xfrm>
                <a:off x="2238256" y="2894699"/>
                <a:ext cx="867900" cy="1107675"/>
                <a:chOff x="1638325" y="2894699"/>
                <a:chExt cx="867900" cy="1107675"/>
              </a:xfrm>
            </p:grpSpPr>
            <p:sp>
              <p:nvSpPr>
                <p:cNvPr id="367" name="Google Shape;367;p34"/>
                <p:cNvSpPr/>
                <p:nvPr/>
              </p:nvSpPr>
              <p:spPr>
                <a:xfrm rot="5400000">
                  <a:off x="1958125" y="2574899"/>
                  <a:ext cx="2283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4"/>
                <p:cNvSpPr/>
                <p:nvPr/>
              </p:nvSpPr>
              <p:spPr>
                <a:xfrm rot="5400000">
                  <a:off x="1940875" y="2866100"/>
                  <a:ext cx="2628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4"/>
                <p:cNvSpPr/>
                <p:nvPr/>
              </p:nvSpPr>
              <p:spPr>
                <a:xfrm rot="5400000">
                  <a:off x="1958125" y="3168736"/>
                  <a:ext cx="2283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4"/>
                <p:cNvSpPr/>
                <p:nvPr/>
              </p:nvSpPr>
              <p:spPr>
                <a:xfrm rot="5400000">
                  <a:off x="1958125" y="3454274"/>
                  <a:ext cx="228300" cy="867900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1" name="Google Shape;371;p34"/>
            <p:cNvSpPr txBox="1"/>
            <p:nvPr/>
          </p:nvSpPr>
          <p:spPr>
            <a:xfrm>
              <a:off x="1294475" y="4173475"/>
              <a:ext cx="16614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Linear Layouts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Unsere Ziele für Heute</a:t>
            </a:r>
            <a:endParaRPr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975" y="3098475"/>
            <a:ext cx="2867026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533400" y="1559225"/>
            <a:ext cx="2676600" cy="7674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Einstieg in die Android-Welt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3233703" y="1559225"/>
            <a:ext cx="2676600" cy="7674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Überblick und Orientierungshilfe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5953203" y="1559225"/>
            <a:ext cx="2676600" cy="7674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Startbereit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Layout – Weights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01" y="1636215"/>
            <a:ext cx="1901056" cy="344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927" y="1636215"/>
            <a:ext cx="1901056" cy="344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490" y="1636214"/>
            <a:ext cx="1901056" cy="344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054" y="1636214"/>
            <a:ext cx="1901056" cy="344842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2733200" y="2075000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2716081" y="438377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4623000" y="438377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6564175" y="438377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6529925" y="3240450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6529925" y="2287000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"3"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2729479" y="2756500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4623000" y="2756500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4623000" y="376187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835950" y="340092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835954" y="312567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35"/>
          <p:cNvSpPr txBox="1"/>
          <p:nvPr/>
        </p:nvSpPr>
        <p:spPr>
          <a:xfrm>
            <a:off x="835956" y="3685675"/>
            <a:ext cx="1706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Layout</a:t>
            </a:r>
            <a:endParaRPr/>
          </a:p>
        </p:txBody>
      </p:sp>
      <p:sp>
        <p:nvSpPr>
          <p:cNvPr id="399" name="Google Shape;399;p36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Das vielseitigste Layout, welches Kinder relativ zueinander anordnet</a:t>
            </a:r>
            <a:endParaRPr/>
          </a:p>
        </p:txBody>
      </p:sp>
      <p:sp>
        <p:nvSpPr>
          <p:cNvPr id="400" name="Google Shape;400;p36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900" y="1723650"/>
            <a:ext cx="1977226" cy="3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 txBox="1"/>
          <p:nvPr/>
        </p:nvSpPr>
        <p:spPr>
          <a:xfrm>
            <a:off x="381000" y="1752600"/>
            <a:ext cx="5865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RelativeLayout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"...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"1. Platz"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"@+id/first"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:layout_centerHorizontal=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"2. Platz"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"@+id/textView2"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"@id/first"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:layout_toStartOf=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"@id/first"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"3. Platz"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"@+id/textView3"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"@id/first"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:layout_toEndOf=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"@id/first"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RelativeLayout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und Activity verbinden</a:t>
            </a:r>
            <a:endParaRPr/>
          </a:p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153600" y="1177427"/>
            <a:ext cx="8934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Android instanziert die im XML deklarierten Views automatisch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Die generierte Klasse R enthält Konstanten für die Layout-Datei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Mit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setContentView</a:t>
            </a:r>
            <a:r>
              <a:rPr lang="en"/>
              <a:t>  wird das Layout festgelegt</a:t>
            </a:r>
            <a:endParaRPr/>
          </a:p>
        </p:txBody>
      </p:sp>
      <p:sp>
        <p:nvSpPr>
          <p:cNvPr id="409" name="Google Shape;409;p37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627300" y="3109575"/>
            <a:ext cx="68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>
              <a:solidFill>
                <a:srgbClr val="8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setContentView(R.layout.</a:t>
            </a:r>
            <a:r>
              <a:rPr i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activity_main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2349363"/>
            <a:ext cx="2685950" cy="14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850" y="1503675"/>
            <a:ext cx="1428250" cy="35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424" name="Google Shape;424;p39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Kann eine Kombination aus Text und Bild anzeigen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Löst Click-Event aus, auf den unsere Applikation</a:t>
            </a:r>
            <a:br>
              <a:rPr lang="en"/>
            </a:br>
            <a:r>
              <a:rPr lang="en"/>
              <a:t>reagieren kann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675" y="1483125"/>
            <a:ext cx="2286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/>
          <p:nvPr/>
        </p:nvSpPr>
        <p:spPr>
          <a:xfrm>
            <a:off x="643175" y="2548400"/>
            <a:ext cx="556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layout_height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"Alarm"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"@+id/alarmButton"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>
            <a:off x="3848050" y="3693900"/>
            <a:ext cx="540600" cy="217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9" name="Google Shape;429;p39"/>
          <p:cNvSpPr txBox="1"/>
          <p:nvPr/>
        </p:nvSpPr>
        <p:spPr>
          <a:xfrm>
            <a:off x="4422725" y="3730300"/>
            <a:ext cx="453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Elemente haben eine ID, also ein String mit @+Präfix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Eingabefelder</a:t>
            </a:r>
            <a:endParaRPr/>
          </a:p>
        </p:txBody>
      </p:sp>
      <p:sp>
        <p:nvSpPr>
          <p:cNvPr id="435" name="Google Shape;435;p40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Eingabefelder für Strings und Zahlen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0"/>
          <p:cNvSpPr txBox="1"/>
          <p:nvPr/>
        </p:nvSpPr>
        <p:spPr>
          <a:xfrm>
            <a:off x="556250" y="1953725"/>
            <a:ext cx="46239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EditText</a:t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"@+id/phone"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:layout_height=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@Referenzen und @+IDs</a:t>
            </a:r>
            <a:endParaRPr/>
          </a:p>
        </p:txBody>
      </p:sp>
      <p:sp>
        <p:nvSpPr>
          <p:cNvPr id="443" name="Google Shape;443;p41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Um GUI-Elemente zu referenzieren, erhalten diese einen ID-String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Referenzen sind Strings die mit @ beginnen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IDs sind Strings die mit @+ beginnen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Das System erzeugt für alle @+ IDs einen Eintrag in der Klasse 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41"/>
          <p:cNvSpPr txBox="1"/>
          <p:nvPr/>
        </p:nvSpPr>
        <p:spPr>
          <a:xfrm>
            <a:off x="-9650" y="3041425"/>
            <a:ext cx="8452500" cy="27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8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"@+id/title" …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8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"@+id/paragraph"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8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"@id/title"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8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:layout_toStartOf=</a:t>
            </a:r>
            <a:r>
              <a:rPr lang="en" sz="18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"@id/title"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Klasse R</a:t>
            </a:r>
            <a:endParaRPr/>
          </a:p>
        </p:txBody>
      </p:sp>
      <p:sp>
        <p:nvSpPr>
          <p:cNvPr id="451" name="Google Shape;451;p42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Nicht nur für die IDs, für alle Ressourcen enthält die Klasse R eine Konstante: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So können wir im Code die in XML definierten Elemente referenzieren: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R.id.</a:t>
            </a:r>
            <a:r>
              <a:rPr i="1" lang="en">
                <a:solidFill>
                  <a:srgbClr val="660E7A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R.id.</a:t>
            </a:r>
            <a:r>
              <a:rPr i="1" lang="en">
                <a:solidFill>
                  <a:srgbClr val="660E7A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paragraph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42"/>
          <p:cNvSpPr txBox="1"/>
          <p:nvPr/>
        </p:nvSpPr>
        <p:spPr>
          <a:xfrm>
            <a:off x="371350" y="1898425"/>
            <a:ext cx="58650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"@+id/title" …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"@+id/paragraph"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"@id/title"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:layout_toStartOf=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"@id/title"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Klasse R für </a:t>
            </a:r>
            <a:r>
              <a:rPr lang="en"/>
              <a:t>R</a:t>
            </a:r>
            <a:r>
              <a:rPr lang="en"/>
              <a:t>essourcenzugriff</a:t>
            </a:r>
            <a:endParaRPr/>
          </a:p>
        </p:txBody>
      </p:sp>
      <p:sp>
        <p:nvSpPr>
          <p:cNvPr id="459" name="Google Shape;459;p43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Ein Typ Ressource den wir bis jetzt verwendet haben sind Layoutdateien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Die Layoutdatei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activity_main.xml </a:t>
            </a:r>
            <a:r>
              <a:rPr lang="en"/>
              <a:t>im Ordner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/>
              <a:t> wird durch die Konstante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R.layout.</a:t>
            </a:r>
            <a:r>
              <a:rPr i="1" lang="en">
                <a:solidFill>
                  <a:srgbClr val="660E7A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activity_main </a:t>
            </a:r>
            <a:r>
              <a:rPr lang="en"/>
              <a:t>repräsentiert</a:t>
            </a:r>
            <a:endParaRPr/>
          </a:p>
        </p:txBody>
      </p:sp>
      <p:sp>
        <p:nvSpPr>
          <p:cNvPr id="460" name="Google Shape;460;p4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70100" y="2957175"/>
            <a:ext cx="682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>
              <a:solidFill>
                <a:srgbClr val="8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setContentView(R.layout.</a:t>
            </a:r>
            <a:r>
              <a:rPr i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activity_main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3">
            <a:alphaModFix/>
          </a:blip>
          <a:srcRect b="18300" l="0" r="0" t="18528"/>
          <a:stretch/>
        </p:blipFill>
        <p:spPr>
          <a:xfrm>
            <a:off x="6075775" y="2724425"/>
            <a:ext cx="3012425" cy="24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7758399" y="3663375"/>
            <a:ext cx="1270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Übersetzungen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464" name="Google Shape;464;p43"/>
          <p:cNvCxnSpPr/>
          <p:nvPr/>
        </p:nvCxnSpPr>
        <p:spPr>
          <a:xfrm flipH="1">
            <a:off x="7875050" y="3989475"/>
            <a:ext cx="246600" cy="499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und Event Handling</a:t>
            </a:r>
            <a:endParaRPr/>
          </a:p>
        </p:txBody>
      </p:sp>
      <p:sp>
        <p:nvSpPr>
          <p:cNvPr id="470" name="Google Shape;470;p44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Events werden ausgelöst z.B.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durch den Benutzer: Touch-Geste, Hardwaretaste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von Sensoren: GPS meldet eine neue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Um auf Events zu reagieren, müssen diese zuerst empfangen werden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Dies geschieht durch sogenannte </a:t>
            </a:r>
            <a:r>
              <a:rPr b="1" lang="en"/>
              <a:t>Event Listeners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Listeners müssen bei dem entsprechenden Objekt </a:t>
            </a:r>
            <a:r>
              <a:rPr b="1" lang="en"/>
              <a:t>registriert</a:t>
            </a:r>
            <a:r>
              <a:rPr lang="en"/>
              <a:t> werden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125" y="3167250"/>
            <a:ext cx="3324225" cy="429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4"/>
          <p:cNvCxnSpPr/>
          <p:nvPr/>
        </p:nvCxnSpPr>
        <p:spPr>
          <a:xfrm flipH="1" rot="10800000">
            <a:off x="3611225" y="4729050"/>
            <a:ext cx="1377300" cy="16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74" name="Google Shape;474;p44"/>
          <p:cNvSpPr txBox="1"/>
          <p:nvPr/>
        </p:nvSpPr>
        <p:spPr>
          <a:xfrm rot="-388648">
            <a:off x="4194393" y="4290443"/>
            <a:ext cx="3180503" cy="371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Clicked!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Android?</a:t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153600" y="1177425"/>
            <a:ext cx="8934600" cy="4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Betriebssystem basierend auf Linux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Plattform für (mobile) Softwareentwicklung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Open Source unter der Apache License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Nur das Basissystem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Sehr wenig Open Source Apps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Programmiersprache für Apps ist Java 8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Anders als bei Apple/iOS gibt es keine Einstiegshürden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Keine Registrierung oder Lizenzgebühr</a:t>
            </a:r>
            <a:endParaRPr/>
          </a:p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9"/>
          <p:cNvGrpSpPr/>
          <p:nvPr/>
        </p:nvGrpSpPr>
        <p:grpSpPr>
          <a:xfrm>
            <a:off x="5794800" y="1720866"/>
            <a:ext cx="3292225" cy="1588200"/>
            <a:chOff x="5362975" y="1974625"/>
            <a:chExt cx="3292225" cy="1588200"/>
          </a:xfrm>
        </p:grpSpPr>
        <p:sp>
          <p:nvSpPr>
            <p:cNvPr id="60" name="Google Shape;60;p9"/>
            <p:cNvSpPr/>
            <p:nvPr/>
          </p:nvSpPr>
          <p:spPr>
            <a:xfrm>
              <a:off x="5362975" y="3222925"/>
              <a:ext cx="3292200" cy="339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Linux Kernel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362975" y="2806834"/>
              <a:ext cx="2265600" cy="339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Libraries (SQLite, Webkit)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7713500" y="2806834"/>
              <a:ext cx="941700" cy="339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Runtime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5362975" y="2390725"/>
              <a:ext cx="3292200" cy="339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Android Application Framework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5362975" y="1974625"/>
              <a:ext cx="3292200" cy="3399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Apps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Listeners</a:t>
            </a:r>
            <a:endParaRPr/>
          </a:p>
        </p:txBody>
      </p:sp>
      <p:sp>
        <p:nvSpPr>
          <p:cNvPr id="480" name="Google Shape;480;p45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Für unterschiedliche Typen von Events gibt es unterschiedliche Listener Interfaces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OnClickListener</a:t>
            </a:r>
            <a:r>
              <a:rPr lang="en"/>
              <a:t>: wenn eine View "angeklickt" wird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OnLongClickListener</a:t>
            </a:r>
            <a:r>
              <a:rPr lang="en"/>
              <a:t>: touch-and-hold einer 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OnKeyListener</a:t>
            </a:r>
            <a:r>
              <a:rPr lang="en"/>
              <a:t>: wenn Hardware Tasten ausgelöst werden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… </a:t>
            </a:r>
            <a:r>
              <a:rPr lang="en" u="sng">
                <a:solidFill>
                  <a:schemeClr val="hlink"/>
                </a:solidFill>
                <a:hlinkClick r:id="rId3"/>
              </a:rPr>
              <a:t>vollständige Liste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App implementiert ein Interface und registriert es für die gewünschten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Spezialisierte Interfaces für bestimmte Widgets: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TextWatcher</a:t>
            </a:r>
            <a:r>
              <a:rPr lang="en"/>
              <a:t> für Eingabefelder</a:t>
            </a:r>
            <a:endParaRPr/>
          </a:p>
        </p:txBody>
      </p:sp>
      <p:sp>
        <p:nvSpPr>
          <p:cNvPr id="481" name="Google Shape;481;p4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GUI-Objekt finden</a:t>
            </a:r>
            <a:endParaRPr/>
          </a:p>
        </p:txBody>
      </p:sp>
      <p:sp>
        <p:nvSpPr>
          <p:cNvPr id="487" name="Google Shape;487;p46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Um einen Listener zu registrieren, wird zuerst die Objektinstanz benötigt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Mit der ID können wir den Button finden: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Button   button   = findViewById(R.id.</a:t>
            </a:r>
            <a:r>
              <a:rPr i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EditText editText = findViewById(R.id.</a:t>
            </a:r>
            <a:r>
              <a:rPr i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title)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findViewById</a:t>
            </a:r>
            <a:r>
              <a:rPr lang="en"/>
              <a:t> der Activity sucht im aktuellen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Rückgabetyp ist immer die Oberklasse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/>
              <a:t>, das Resultat muss also noch gecastet werden</a:t>
            </a:r>
            <a:endParaRPr/>
          </a:p>
        </p:txBody>
      </p:sp>
      <p:sp>
        <p:nvSpPr>
          <p:cNvPr id="488" name="Google Shape;488;p46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Listener Registrieren</a:t>
            </a:r>
            <a:endParaRPr/>
          </a:p>
        </p:txBody>
      </p:sp>
      <p:sp>
        <p:nvSpPr>
          <p:cNvPr id="494" name="Google Shape;494;p47"/>
          <p:cNvSpPr txBox="1"/>
          <p:nvPr>
            <p:ph idx="1" type="body"/>
          </p:nvPr>
        </p:nvSpPr>
        <p:spPr>
          <a:xfrm>
            <a:off x="153600" y="1177427"/>
            <a:ext cx="89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Mit einem View-Objekt können wir dann einen Listener registrieren</a:t>
            </a:r>
            <a:endParaRPr/>
          </a:p>
        </p:txBody>
      </p:sp>
      <p:sp>
        <p:nvSpPr>
          <p:cNvPr id="495" name="Google Shape;495;p47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47"/>
          <p:cNvSpPr txBox="1"/>
          <p:nvPr/>
        </p:nvSpPr>
        <p:spPr>
          <a:xfrm>
            <a:off x="617100" y="1866350"/>
            <a:ext cx="8169900" cy="21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button.setOnClickListener(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View.OnClickListener()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public void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onClick(View v)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617100" y="3926575"/>
            <a:ext cx="81699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button.setOnClickListener(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v -&gt;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98" name="Google Shape;498;p47"/>
          <p:cNvCxnSpPr/>
          <p:nvPr/>
        </p:nvCxnSpPr>
        <p:spPr>
          <a:xfrm flipH="1" rot="10800000">
            <a:off x="4403500" y="2877475"/>
            <a:ext cx="95700" cy="1065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9" name="Google Shape;499;p47"/>
          <p:cNvSpPr txBox="1"/>
          <p:nvPr/>
        </p:nvSpPr>
        <p:spPr>
          <a:xfrm>
            <a:off x="4680900" y="3079675"/>
            <a:ext cx="3000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Java 8 äquivalent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Activity-View-Intent Zusammenfassung</a:t>
            </a:r>
            <a:endParaRPr/>
          </a:p>
        </p:txBody>
      </p:sp>
      <p:sp>
        <p:nvSpPr>
          <p:cNvPr id="505" name="Google Shape;505;p48"/>
          <p:cNvSpPr txBox="1"/>
          <p:nvPr>
            <p:ph idx="1" type="body"/>
          </p:nvPr>
        </p:nvSpPr>
        <p:spPr>
          <a:xfrm>
            <a:off x="809700" y="1642975"/>
            <a:ext cx="7620000" cy="1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Eine Android App besteht aus einer oder mehreren Activities. Jede Activity hat ihren genau definierten Aufgabenbereich und eine dazugehörige View. Der Wechsel zwischen Activities geschieht über Intents.</a:t>
            </a:r>
            <a:endParaRPr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8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7" name="Google Shape;507;p48"/>
          <p:cNvGrpSpPr/>
          <p:nvPr/>
        </p:nvGrpSpPr>
        <p:grpSpPr>
          <a:xfrm>
            <a:off x="2051071" y="3507315"/>
            <a:ext cx="5041863" cy="1408500"/>
            <a:chOff x="2117583" y="3317365"/>
            <a:chExt cx="5041863" cy="1408500"/>
          </a:xfrm>
        </p:grpSpPr>
        <p:sp>
          <p:nvSpPr>
            <p:cNvPr id="508" name="Google Shape;508;p48"/>
            <p:cNvSpPr/>
            <p:nvPr/>
          </p:nvSpPr>
          <p:spPr>
            <a:xfrm>
              <a:off x="2117583" y="3923056"/>
              <a:ext cx="1727781" cy="69004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2251147" y="4117354"/>
              <a:ext cx="634630" cy="353197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1C4587"/>
                  </a:solidFill>
                </a:rPr>
                <a:t>Activity</a:t>
              </a:r>
              <a:endParaRPr sz="900"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3074340" y="4117354"/>
              <a:ext cx="634630" cy="353197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C4587"/>
                  </a:solidFill>
                </a:rPr>
                <a:t>Activity</a:t>
              </a: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4895646" y="3317365"/>
              <a:ext cx="2263800" cy="14085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5108984" y="4104298"/>
              <a:ext cx="634500" cy="3531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C4587"/>
                  </a:solidFill>
                </a:rPr>
                <a:t>Activity</a:t>
              </a: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6380598" y="3921635"/>
              <a:ext cx="634500" cy="3531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C4587"/>
                  </a:solidFill>
                </a:rPr>
                <a:t>Activity</a:t>
              </a: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6100829" y="3438771"/>
              <a:ext cx="634500" cy="3531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C4587"/>
                  </a:solidFill>
                </a:rPr>
                <a:t>Activity</a:t>
              </a:r>
              <a:endParaRPr/>
            </a:p>
          </p:txBody>
        </p:sp>
        <p:cxnSp>
          <p:nvCxnSpPr>
            <p:cNvPr id="515" name="Google Shape;515;p48"/>
            <p:cNvCxnSpPr/>
            <p:nvPr/>
          </p:nvCxnSpPr>
          <p:spPr>
            <a:xfrm flipH="1">
              <a:off x="5576252" y="3693660"/>
              <a:ext cx="740100" cy="524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6" name="Google Shape;516;p48"/>
            <p:cNvCxnSpPr/>
            <p:nvPr/>
          </p:nvCxnSpPr>
          <p:spPr>
            <a:xfrm rot="10800000">
              <a:off x="3566321" y="4268264"/>
              <a:ext cx="16848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7" name="Google Shape;517;p48"/>
          <p:cNvSpPr txBox="1"/>
          <p:nvPr/>
        </p:nvSpPr>
        <p:spPr>
          <a:xfrm>
            <a:off x="4128175" y="4002525"/>
            <a:ext cx="61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Intent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5194975" y="3773925"/>
            <a:ext cx="61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Intent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Android Studio Entwicklungsumgebung</a:t>
            </a:r>
            <a:endParaRPr/>
          </a:p>
        </p:txBody>
      </p:sp>
      <p:sp>
        <p:nvSpPr>
          <p:cNvPr id="524" name="Google Shape;524;p49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Von Google entwickelt auf Basis von IntelliJ IDEA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SDK- und Emulator Verwaltung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A3C8"/>
              </a:buClr>
              <a:buSzPts val="1800"/>
              <a:buFont typeface="Roboto"/>
              <a:buChar char="■"/>
            </a:pPr>
            <a:r>
              <a:rPr lang="en"/>
              <a:t>Neueste Version von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herunterladen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Sehr </a:t>
            </a:r>
            <a:r>
              <a:rPr lang="en" u="sng">
                <a:solidFill>
                  <a:schemeClr val="hlink"/>
                </a:solidFill>
                <a:hlinkClick r:id="rId4"/>
              </a:rPr>
              <a:t>ausführliche Installationsanleitung</a:t>
            </a:r>
            <a:r>
              <a:rPr lang="en"/>
              <a:t> </a:t>
            </a:r>
            <a:br>
              <a:rPr lang="en"/>
            </a:br>
            <a:r>
              <a:rPr lang="en"/>
              <a:t>von ProgrammierenLernenHQ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Als Teil vom Setup wird auch ein SDK installiert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Enhält die Klassen und Interfaces des Android-Frameworks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9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738" y="1295625"/>
            <a:ext cx="254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</a:t>
            </a:r>
            <a:endParaRPr/>
          </a:p>
        </p:txBody>
      </p:sp>
      <p:sp>
        <p:nvSpPr>
          <p:cNvPr id="532" name="Google Shape;532;p50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Das Manifest beschreibt die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Das Manifest umfasst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Komponenten der App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Metadaten (Name, Icon, Versionsnummer)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Permissions (Internet, kostenpflichtige Anrufe, etc.)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Anforderungen an die Geräte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Wird vom System konsultiert, um zu erfahren, ob die App installiert werden kann und welche Permissions die App verwendet</a:t>
            </a:r>
            <a:endParaRPr/>
          </a:p>
        </p:txBody>
      </p:sp>
      <p:sp>
        <p:nvSpPr>
          <p:cNvPr id="533" name="Google Shape;533;p50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://designreviver.com/wp-content/uploads/2010/08/androidf6o.jpg" id="534" name="Google Shape;5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313" y="1253100"/>
            <a:ext cx="14097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0"/>
          <p:cNvSpPr/>
          <p:nvPr/>
        </p:nvSpPr>
        <p:spPr>
          <a:xfrm>
            <a:off x="6081775" y="1440750"/>
            <a:ext cx="1611600" cy="767400"/>
          </a:xfrm>
          <a:prstGeom prst="wedgeRoundRectCallout">
            <a:avLst>
              <a:gd fmla="val 57108" name="adj1"/>
              <a:gd fmla="val 4991" name="adj2"/>
              <a:gd fmla="val 0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Nicht vergessen, alle Activites der App aufzulisten!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AndroidManifest.xml Beispiel</a:t>
            </a:r>
            <a:endParaRPr/>
          </a:p>
        </p:txBody>
      </p:sp>
      <p:sp>
        <p:nvSpPr>
          <p:cNvPr id="541" name="Google Shape;541;p5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51"/>
          <p:cNvSpPr txBox="1"/>
          <p:nvPr/>
        </p:nvSpPr>
        <p:spPr>
          <a:xfrm>
            <a:off x="114300" y="1096500"/>
            <a:ext cx="8934600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&lt;?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xml version=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"1.0" 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encoding=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i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?&gt;</a:t>
            </a:r>
            <a:endParaRPr b="1" i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manifest 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xmlns:android=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package=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"com.example.misto.myapplication"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versionCode=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"1"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versionName=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"1.0"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uses-sdk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:minSdkVersion=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"23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:targetSdkVersion=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"28"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icon=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"@mipmap/ic_launcher"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:label=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"@string/app_name"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theme=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"@style/AppTheme"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:name=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"com.example.misto.myapplication.MainActivity"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:label=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"@string/app_name"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:name=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"android.intent.action.MAIN"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&lt;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:name=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"android.intent.category.LAUNCHER"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&lt;/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&lt;/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&lt;/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43" name="Google Shape;543;p51"/>
          <p:cNvCxnSpPr/>
          <p:nvPr/>
        </p:nvCxnSpPr>
        <p:spPr>
          <a:xfrm flipH="1">
            <a:off x="4119925" y="2917200"/>
            <a:ext cx="887100" cy="264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51"/>
          <p:cNvSpPr txBox="1"/>
          <p:nvPr/>
        </p:nvSpPr>
        <p:spPr>
          <a:xfrm>
            <a:off x="4763075" y="2570325"/>
            <a:ext cx="49131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Referenz auf Ressource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5" name="Google Shape;545;p51"/>
          <p:cNvCxnSpPr/>
          <p:nvPr/>
        </p:nvCxnSpPr>
        <p:spPr>
          <a:xfrm rot="10800000">
            <a:off x="5945750" y="4785300"/>
            <a:ext cx="384000" cy="341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51"/>
          <p:cNvSpPr txBox="1"/>
          <p:nvPr/>
        </p:nvSpPr>
        <p:spPr>
          <a:xfrm>
            <a:off x="6324050" y="4881900"/>
            <a:ext cx="49131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Wird in der App-Liste aufgeführt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7" name="Google Shape;547;p51"/>
          <p:cNvCxnSpPr/>
          <p:nvPr/>
        </p:nvCxnSpPr>
        <p:spPr>
          <a:xfrm flipH="1">
            <a:off x="6064850" y="4128425"/>
            <a:ext cx="264900" cy="221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6324050" y="3883925"/>
            <a:ext cx="49131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Activity kann gestartet werden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Level</a:t>
            </a:r>
            <a:endParaRPr/>
          </a:p>
        </p:txBody>
      </p:sp>
      <p:sp>
        <p:nvSpPr>
          <p:cNvPr id="554" name="Google Shape;554;p52"/>
          <p:cNvSpPr txBox="1"/>
          <p:nvPr>
            <p:ph idx="1" type="body"/>
          </p:nvPr>
        </p:nvSpPr>
        <p:spPr>
          <a:xfrm>
            <a:off x="153600" y="1177425"/>
            <a:ext cx="46542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API Level sind die für Entwickler relevanten Versionsnummern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Eine Version der Plattform unterstützt immer auch alle älteren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Wenn eine Applikation ein Feature einer neueren Android Version verwendet,</a:t>
            </a:r>
            <a:br>
              <a:rPr lang="en"/>
            </a:br>
            <a:r>
              <a:rPr lang="en"/>
              <a:t>dann muss die minimale API entsprechend erhöht werden </a:t>
            </a:r>
            <a:endParaRPr/>
          </a:p>
        </p:txBody>
      </p:sp>
      <p:sp>
        <p:nvSpPr>
          <p:cNvPr id="555" name="Google Shape;555;p52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2"/>
          <p:cNvPicPr preferRelativeResize="0"/>
          <p:nvPr/>
        </p:nvPicPr>
        <p:blipFill rotWithShape="1">
          <a:blip r:embed="rId3">
            <a:alphaModFix/>
          </a:blip>
          <a:srcRect b="0" l="754" r="0" t="901"/>
          <a:stretch/>
        </p:blipFill>
        <p:spPr>
          <a:xfrm>
            <a:off x="5414450" y="376750"/>
            <a:ext cx="3619775" cy="517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Level / SDK Version Verbreitung</a:t>
            </a:r>
            <a:endParaRPr/>
          </a:p>
        </p:txBody>
      </p:sp>
      <p:sp>
        <p:nvSpPr>
          <p:cNvPr id="562" name="Google Shape;562;p53"/>
          <p:cNvSpPr txBox="1"/>
          <p:nvPr>
            <p:ph idx="1" type="body"/>
          </p:nvPr>
        </p:nvSpPr>
        <p:spPr>
          <a:xfrm>
            <a:off x="153600" y="5118754"/>
            <a:ext cx="8934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Data collected during a 7-day period ending on May 7, 2019.</a:t>
            </a:r>
            <a:r>
              <a:rPr i="1" lang="en">
                <a:solidFill>
                  <a:srgbClr val="2A2A2A"/>
                </a:solidFill>
              </a:rPr>
              <a:t>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Quelle</a:t>
            </a:r>
            <a:endParaRPr/>
          </a:p>
        </p:txBody>
      </p:sp>
      <p:sp>
        <p:nvSpPr>
          <p:cNvPr id="563" name="Google Shape;563;p5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53"/>
          <p:cNvSpPr txBox="1"/>
          <p:nvPr/>
        </p:nvSpPr>
        <p:spPr>
          <a:xfrm>
            <a:off x="5085325" y="3523275"/>
            <a:ext cx="3775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Für die AppQuest nehmen wir API Level 23, Android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Marshmallow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65" name="Google Shape;565;p53"/>
          <p:cNvGraphicFramePr/>
          <p:nvPr/>
        </p:nvGraphicFramePr>
        <p:xfrm>
          <a:off x="490425" y="129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{E1404D02-330E-4B56-8282-ED23B2D56925}</a:tableStyleId>
              </a:tblPr>
              <a:tblGrid>
                <a:gridCol w="999725"/>
                <a:gridCol w="1287300"/>
                <a:gridCol w="657350"/>
                <a:gridCol w="1410550"/>
              </a:tblGrid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Version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API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Distribution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4.4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KitKat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19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6.9%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5.0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Lollipop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21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3.0%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5.1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22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11.5%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6.0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Marshmallow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23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16.9%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7.0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Nougat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24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11.4%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7.1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25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7.8%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8.0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Oreo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26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12.9%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8.1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27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15.4%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Pie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28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02124"/>
                          </a:solidFill>
                        </a:rPr>
                        <a:t>10.4%</a:t>
                      </a:r>
                      <a:endParaRPr sz="1000"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66" name="Google Shape;566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97750" y="1409351"/>
            <a:ext cx="3993850" cy="19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SDK-Versionen im Manifest</a:t>
            </a:r>
            <a:endParaRPr/>
          </a:p>
        </p:txBody>
      </p:sp>
      <p:sp>
        <p:nvSpPr>
          <p:cNvPr id="572" name="Google Shape;572;p54"/>
          <p:cNvSpPr txBox="1"/>
          <p:nvPr>
            <p:ph idx="1" type="body"/>
          </p:nvPr>
        </p:nvSpPr>
        <p:spPr>
          <a:xfrm>
            <a:off x="153600" y="1177425"/>
            <a:ext cx="47424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minSdkVersion</a:t>
            </a:r>
            <a:r>
              <a:rPr lang="en"/>
              <a:t> gibt an, welche Version das Gerät mindestens haben muss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targetSdkVersion</a:t>
            </a:r>
            <a:r>
              <a:rPr lang="en"/>
              <a:t> ist die höchste Version, mit der getestet wurde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4"/>
          <p:cNvSpPr txBox="1"/>
          <p:nvPr/>
        </p:nvSpPr>
        <p:spPr>
          <a:xfrm>
            <a:off x="-38100" y="4373100"/>
            <a:ext cx="47424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uses-sdk</a:t>
            </a:r>
            <a:endParaRPr b="1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:minSdkVersion=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"23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</a:t>
            </a:r>
            <a:r>
              <a:rPr b="1" lang="en">
                <a:solidFill>
                  <a:srgbClr val="660E7A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:targetSdkVersion=</a:t>
            </a:r>
            <a:r>
              <a:rPr b="1" lang="en">
                <a:solidFill>
                  <a:srgbClr val="008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"28"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54"/>
          <p:cNvPicPr preferRelativeResize="0"/>
          <p:nvPr/>
        </p:nvPicPr>
        <p:blipFill rotWithShape="1">
          <a:blip r:embed="rId3">
            <a:alphaModFix/>
          </a:blip>
          <a:srcRect b="0" l="754" r="0" t="901"/>
          <a:stretch/>
        </p:blipFill>
        <p:spPr>
          <a:xfrm>
            <a:off x="5414450" y="376750"/>
            <a:ext cx="3619775" cy="517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Apps bestehen aus </a:t>
            </a:r>
            <a:r>
              <a:rPr b="1" lang="en"/>
              <a:t>lose gekoppelten, wiederverwendbaren </a:t>
            </a:r>
            <a:r>
              <a:rPr lang="en"/>
              <a:t>Komponenten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Komponenten sind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b="1" lang="en"/>
              <a:t>Activities</a:t>
            </a:r>
            <a:r>
              <a:rPr lang="en"/>
              <a:t> (~ Screens)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Services (~ Code läuft im Hintergrund),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System hat feste Kontrolle über die Applikationen: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Verwaltung des Lebenszyklus (z.B. App im Hintergrund)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Kommunikation zwischen Komponenten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Apps werden automatisch geschlossen um Speicher zu sparen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Komponenten anderer Apps können aufgerufen und Systemkomponenten ersetzt werden (z.B. andere Kamera- oder Browser-App)</a:t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Designprinzipien von Android</a:t>
            </a:r>
            <a:endParaRPr/>
          </a:p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" name="Google Shape;72;p10"/>
          <p:cNvGrpSpPr/>
          <p:nvPr/>
        </p:nvGrpSpPr>
        <p:grpSpPr>
          <a:xfrm>
            <a:off x="6694738" y="2178770"/>
            <a:ext cx="1915862" cy="1324484"/>
            <a:chOff x="6959738" y="1818995"/>
            <a:chExt cx="1915862" cy="1324484"/>
          </a:xfrm>
        </p:grpSpPr>
        <p:sp>
          <p:nvSpPr>
            <p:cNvPr id="73" name="Google Shape;73;p10"/>
            <p:cNvSpPr/>
            <p:nvPr/>
          </p:nvSpPr>
          <p:spPr>
            <a:xfrm>
              <a:off x="7636175" y="2817343"/>
              <a:ext cx="417300" cy="23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8177464" y="2817343"/>
              <a:ext cx="417300" cy="23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" name="Google Shape;75;p10"/>
            <p:cNvGrpSpPr/>
            <p:nvPr/>
          </p:nvGrpSpPr>
          <p:grpSpPr>
            <a:xfrm>
              <a:off x="6959738" y="1818995"/>
              <a:ext cx="1136100" cy="723221"/>
              <a:chOff x="6520788" y="2535054"/>
              <a:chExt cx="1136100" cy="867900"/>
            </a:xfrm>
          </p:grpSpPr>
          <p:sp>
            <p:nvSpPr>
              <p:cNvPr id="76" name="Google Shape;76;p10"/>
              <p:cNvSpPr/>
              <p:nvPr/>
            </p:nvSpPr>
            <p:spPr>
              <a:xfrm>
                <a:off x="6520788" y="2535054"/>
                <a:ext cx="1136100" cy="867900"/>
              </a:xfrm>
              <a:prstGeom prst="rect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0"/>
              <p:cNvSpPr/>
              <p:nvPr/>
            </p:nvSpPr>
            <p:spPr>
              <a:xfrm>
                <a:off x="6603419" y="3011842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0"/>
              <p:cNvSpPr/>
              <p:nvPr/>
            </p:nvSpPr>
            <p:spPr>
              <a:xfrm>
                <a:off x="7144709" y="3011842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0"/>
              <p:cNvSpPr/>
              <p:nvPr/>
            </p:nvSpPr>
            <p:spPr>
              <a:xfrm>
                <a:off x="6960750" y="2630842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" name="Google Shape;80;p10"/>
            <p:cNvSpPr/>
            <p:nvPr/>
          </p:nvSpPr>
          <p:spPr>
            <a:xfrm>
              <a:off x="7548350" y="2689579"/>
              <a:ext cx="1136100" cy="453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10"/>
            <p:cNvGrpSpPr/>
            <p:nvPr/>
          </p:nvGrpSpPr>
          <p:grpSpPr>
            <a:xfrm>
              <a:off x="8260300" y="2043485"/>
              <a:ext cx="615300" cy="401234"/>
              <a:chOff x="7939725" y="2824456"/>
              <a:chExt cx="615300" cy="4815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7939725" y="2824456"/>
                <a:ext cx="615300" cy="481500"/>
              </a:xfrm>
              <a:prstGeom prst="rect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0"/>
              <p:cNvSpPr/>
              <p:nvPr/>
            </p:nvSpPr>
            <p:spPr>
              <a:xfrm>
                <a:off x="8035440" y="2914667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 in Android Studio</a:t>
            </a:r>
            <a:endParaRPr/>
          </a:p>
        </p:txBody>
      </p:sp>
      <p:sp>
        <p:nvSpPr>
          <p:cNvPr id="581" name="Google Shape;581;p55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Android Studio verwaltet die u.a. die Versionsinformationen nicht im Manifest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Beim Builden des Projekts wird das tatsächliche Manifest generiert:</a:t>
            </a:r>
            <a:br>
              <a:rPr lang="en"/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app/build/intermediates/manifests/full/debug/AndroidManifest.xml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2" name="Google Shape;582;p5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0" l="0" r="0" t="1941"/>
          <a:stretch/>
        </p:blipFill>
        <p:spPr>
          <a:xfrm>
            <a:off x="438200" y="2054875"/>
            <a:ext cx="3845925" cy="21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4">
            <a:alphaModFix/>
          </a:blip>
          <a:srcRect b="0" l="1729" r="0" t="0"/>
          <a:stretch/>
        </p:blipFill>
        <p:spPr>
          <a:xfrm>
            <a:off x="4557250" y="2054875"/>
            <a:ext cx="4339851" cy="2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Neues Projekt Erstellen</a:t>
            </a:r>
            <a:endParaRPr/>
          </a:p>
        </p:txBody>
      </p:sp>
      <p:sp>
        <p:nvSpPr>
          <p:cNvPr id="590" name="Google Shape;590;p56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25" y="1243125"/>
            <a:ext cx="2832177" cy="203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268" y="1248999"/>
            <a:ext cx="2758582" cy="20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100" y="3481711"/>
            <a:ext cx="2832184" cy="207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793" y="3481711"/>
            <a:ext cx="2832182" cy="207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Projektstruktur und Dateien</a:t>
            </a:r>
            <a:endParaRPr/>
          </a:p>
        </p:txBody>
      </p:sp>
      <p:sp>
        <p:nvSpPr>
          <p:cNvPr id="600" name="Google Shape;600;p57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650"/>
            <a:ext cx="5885250" cy="43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925" y="1466413"/>
            <a:ext cx="3881076" cy="416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57"/>
          <p:cNvCxnSpPr/>
          <p:nvPr/>
        </p:nvCxnSpPr>
        <p:spPr>
          <a:xfrm rot="10800000">
            <a:off x="785100" y="1845450"/>
            <a:ext cx="851400" cy="173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57"/>
          <p:cNvSpPr txBox="1"/>
          <p:nvPr/>
        </p:nvSpPr>
        <p:spPr>
          <a:xfrm>
            <a:off x="1386950" y="1998725"/>
            <a:ext cx="2936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Ansicht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5" name="Google Shape;605;p57"/>
          <p:cNvCxnSpPr/>
          <p:nvPr/>
        </p:nvCxnSpPr>
        <p:spPr>
          <a:xfrm rot="10800000">
            <a:off x="5890500" y="2018243"/>
            <a:ext cx="851400" cy="173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57"/>
          <p:cNvSpPr txBox="1"/>
          <p:nvPr/>
        </p:nvSpPr>
        <p:spPr>
          <a:xfrm>
            <a:off x="6492350" y="2171518"/>
            <a:ext cx="2936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Tatsächliche Struktur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Unsere erste Aufgabe ist es, einen Metalldetektor zu programmieren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Die App soll es uns ermöglichen, einen versteckten Gegenstand zu finden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Dazu verwenden wir den </a:t>
            </a:r>
            <a:r>
              <a:rPr b="1" lang="en"/>
              <a:t>magnetischen Sensor</a:t>
            </a:r>
            <a:r>
              <a:rPr lang="en"/>
              <a:t> des Smart-</a:t>
            </a:r>
            <a:br>
              <a:rPr lang="en"/>
            </a:br>
            <a:r>
              <a:rPr lang="en"/>
              <a:t>phones, welcher sonst für den Kompass gebraucht wird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Befindet sich ein Magnet in der Nähe des Sensors, </a:t>
            </a:r>
            <a:br>
              <a:rPr lang="en"/>
            </a:br>
            <a:r>
              <a:rPr lang="en"/>
              <a:t>liefert der Sensor stärkere Werte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Der </a:t>
            </a:r>
            <a:r>
              <a:rPr b="1" lang="en"/>
              <a:t>Fortschrittsbalken</a:t>
            </a:r>
            <a:r>
              <a:rPr lang="en"/>
              <a:t> zeigt die Stärke des magnetischen </a:t>
            </a:r>
            <a:br>
              <a:rPr lang="en"/>
            </a:br>
            <a:r>
              <a:rPr lang="en"/>
              <a:t>Feldes an</a:t>
            </a:r>
            <a:endParaRPr/>
          </a:p>
        </p:txBody>
      </p:sp>
      <p:pic>
        <p:nvPicPr>
          <p:cNvPr id="612" name="Google Shape;6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0" y="2345743"/>
            <a:ext cx="1905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Metalldetektor</a:t>
            </a:r>
            <a:endParaRPr/>
          </a:p>
        </p:txBody>
      </p:sp>
      <p:sp>
        <p:nvSpPr>
          <p:cNvPr id="614" name="Google Shape;614;p58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9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Sucht euch euren </a:t>
            </a:r>
            <a:r>
              <a:rPr b="1" lang="en"/>
              <a:t>Coach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Findet einen Platz zusammen (im oberen Stock hats viele schöne Plätze)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Installiert </a:t>
            </a:r>
            <a:r>
              <a:rPr b="1" lang="en"/>
              <a:t>Android Studio</a:t>
            </a:r>
            <a:r>
              <a:rPr lang="en"/>
              <a:t> und das </a:t>
            </a:r>
            <a:r>
              <a:rPr b="1" lang="en"/>
              <a:t>Android SDK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Erstellt eine </a:t>
            </a:r>
            <a:r>
              <a:rPr b="1" lang="en"/>
              <a:t>erste App</a:t>
            </a:r>
            <a:r>
              <a:rPr lang="en"/>
              <a:t>, deployed sie auf dem Smartphone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Implementiert den </a:t>
            </a:r>
            <a:r>
              <a:rPr b="1" lang="en"/>
              <a:t>Metalldetektor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Mittagessen ab 12:30</a:t>
            </a:r>
            <a:endParaRPr/>
          </a:p>
        </p:txBody>
      </p:sp>
      <p:pic>
        <p:nvPicPr>
          <p:cNvPr id="620" name="Google Shape;6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73" y="3100796"/>
            <a:ext cx="3157334" cy="25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Rest des Tages</a:t>
            </a:r>
            <a:endParaRPr/>
          </a:p>
        </p:txBody>
      </p:sp>
      <p:sp>
        <p:nvSpPr>
          <p:cNvPr id="622" name="Google Shape;622;p59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Zusammenfassung</a:t>
            </a:r>
            <a:endParaRPr/>
          </a:p>
        </p:txBody>
      </p:sp>
      <p:sp>
        <p:nvSpPr>
          <p:cNvPr id="628" name="Google Shape;628;p60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Eine Android App besteht aus einer oder mehreren </a:t>
            </a:r>
            <a:r>
              <a:rPr b="1" lang="en"/>
              <a:t>Activities</a:t>
            </a:r>
            <a:r>
              <a:rPr lang="en"/>
              <a:t>. Jede Activity hat ihren genau definierten Aufgabenbereich und eine dazugehörige </a:t>
            </a:r>
            <a:r>
              <a:rPr b="1" lang="en"/>
              <a:t>View</a:t>
            </a:r>
            <a:r>
              <a:rPr lang="en"/>
              <a:t>. Der Wechsel zwischen Activities geschieht über </a:t>
            </a:r>
            <a:r>
              <a:rPr b="1" lang="en"/>
              <a:t>Intents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Im </a:t>
            </a:r>
            <a:r>
              <a:rPr b="1" lang="en"/>
              <a:t>Manifest</a:t>
            </a:r>
            <a:r>
              <a:rPr lang="en"/>
              <a:t> steht alles, was das System wissen muss um eine App zu installieren und zu starten. Dazu gehört der </a:t>
            </a:r>
            <a:r>
              <a:rPr b="1" lang="en"/>
              <a:t>API-Level</a:t>
            </a:r>
            <a:r>
              <a:rPr lang="en"/>
              <a:t>, mit dem bestimmt wird, ob die App auf dem Gerät lauffähig 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Apps werden mit Googles </a:t>
            </a:r>
            <a:r>
              <a:rPr b="1" lang="en"/>
              <a:t>Android Studio </a:t>
            </a:r>
            <a:r>
              <a:rPr lang="en"/>
              <a:t>entwickelt</a:t>
            </a:r>
            <a:endParaRPr/>
          </a:p>
        </p:txBody>
      </p:sp>
      <p:sp>
        <p:nvSpPr>
          <p:cNvPr id="629" name="Google Shape;629;p60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"/>
          <p:cNvSpPr txBox="1"/>
          <p:nvPr>
            <p:ph idx="4294967295" type="title"/>
          </p:nvPr>
        </p:nvSpPr>
        <p:spPr>
          <a:xfrm>
            <a:off x="4003025" y="609225"/>
            <a:ext cx="40344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6000">
                <a:solidFill>
                  <a:schemeClr val="accent1"/>
                </a:solidFill>
              </a:rPr>
              <a:t>Los Gehts!</a:t>
            </a:r>
            <a:endParaRPr sz="6000">
              <a:solidFill>
                <a:schemeClr val="accent1"/>
              </a:solidFill>
            </a:endParaRPr>
          </a:p>
          <a:p>
            <a:pPr indent="-6350" lvl="0" marL="4508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chemeClr val="lt1"/>
              </a:solidFill>
            </a:endParaRPr>
          </a:p>
        </p:txBody>
      </p:sp>
      <p:sp>
        <p:nvSpPr>
          <p:cNvPr id="635" name="Google Shape;635;p6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mit Komponenten</a:t>
            </a:r>
            <a:endParaRPr/>
          </a:p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53600" y="1177428"/>
            <a:ext cx="89346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Unsere App soll ein Foto aufnehmen und zuschneiden</a:t>
            </a:r>
            <a:endParaRPr/>
          </a:p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" name="Google Shape;91;p11"/>
          <p:cNvCxnSpPr>
            <a:stCxn id="92" idx="3"/>
            <a:endCxn id="93" idx="1"/>
          </p:cNvCxnSpPr>
          <p:nvPr/>
        </p:nvCxnSpPr>
        <p:spPr>
          <a:xfrm flipH="1" rot="10800000">
            <a:off x="1665133" y="3430658"/>
            <a:ext cx="7923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4" name="Google Shape;94;p11"/>
          <p:cNvGrpSpPr/>
          <p:nvPr/>
        </p:nvGrpSpPr>
        <p:grpSpPr>
          <a:xfrm>
            <a:off x="344361" y="2150984"/>
            <a:ext cx="1583876" cy="2148176"/>
            <a:chOff x="3545005" y="1986914"/>
            <a:chExt cx="1373700" cy="1909829"/>
          </a:xfrm>
        </p:grpSpPr>
        <p:sp>
          <p:nvSpPr>
            <p:cNvPr id="95" name="Google Shape;95;p11"/>
            <p:cNvSpPr txBox="1"/>
            <p:nvPr/>
          </p:nvSpPr>
          <p:spPr>
            <a:xfrm>
              <a:off x="3545005" y="1986914"/>
              <a:ext cx="1373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Unsere App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2" name="Google Shape;9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3210" y="2367935"/>
              <a:ext cx="917304" cy="1528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11"/>
          <p:cNvGrpSpPr/>
          <p:nvPr/>
        </p:nvGrpSpPr>
        <p:grpSpPr>
          <a:xfrm>
            <a:off x="2303868" y="2166068"/>
            <a:ext cx="1373700" cy="2148127"/>
            <a:chOff x="1024193" y="2382218"/>
            <a:chExt cx="1373700" cy="2148127"/>
          </a:xfrm>
        </p:grpSpPr>
        <p:sp>
          <p:nvSpPr>
            <p:cNvPr id="97" name="Google Shape;97;p11"/>
            <p:cNvSpPr txBox="1"/>
            <p:nvPr/>
          </p:nvSpPr>
          <p:spPr>
            <a:xfrm>
              <a:off x="1024193" y="2382218"/>
              <a:ext cx="1373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Kamera-App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7723" y="2763220"/>
              <a:ext cx="1066646" cy="176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1"/>
          <p:cNvSpPr txBox="1"/>
          <p:nvPr/>
        </p:nvSpPr>
        <p:spPr>
          <a:xfrm>
            <a:off x="5771230" y="2192289"/>
            <a:ext cx="1373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Gallery-App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673" y="2573288"/>
            <a:ext cx="1060825" cy="1767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1"/>
          <p:cNvGrpSpPr/>
          <p:nvPr/>
        </p:nvGrpSpPr>
        <p:grpSpPr>
          <a:xfrm>
            <a:off x="3903451" y="2151610"/>
            <a:ext cx="1583876" cy="2148176"/>
            <a:chOff x="3545005" y="1986914"/>
            <a:chExt cx="1373700" cy="1909829"/>
          </a:xfrm>
        </p:grpSpPr>
        <p:sp>
          <p:nvSpPr>
            <p:cNvPr id="101" name="Google Shape;101;p11"/>
            <p:cNvSpPr txBox="1"/>
            <p:nvPr/>
          </p:nvSpPr>
          <p:spPr>
            <a:xfrm>
              <a:off x="3545005" y="1986914"/>
              <a:ext cx="1373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Unsere App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2" name="Google Shape;10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3210" y="2367935"/>
              <a:ext cx="917304" cy="152880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3" name="Google Shape;103;p11"/>
          <p:cNvCxnSpPr>
            <a:stCxn id="93" idx="3"/>
            <a:endCxn id="102" idx="1"/>
          </p:cNvCxnSpPr>
          <p:nvPr/>
        </p:nvCxnSpPr>
        <p:spPr>
          <a:xfrm>
            <a:off x="3524044" y="3430633"/>
            <a:ext cx="642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1"/>
          <p:cNvCxnSpPr>
            <a:stCxn id="102" idx="3"/>
            <a:endCxn id="99" idx="1"/>
          </p:cNvCxnSpPr>
          <p:nvPr/>
        </p:nvCxnSpPr>
        <p:spPr>
          <a:xfrm>
            <a:off x="5224223" y="3439984"/>
            <a:ext cx="703500" cy="1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5" name="Google Shape;105;p11"/>
          <p:cNvGrpSpPr/>
          <p:nvPr/>
        </p:nvGrpSpPr>
        <p:grpSpPr>
          <a:xfrm>
            <a:off x="7408651" y="2151610"/>
            <a:ext cx="1583876" cy="2148176"/>
            <a:chOff x="3545005" y="1986914"/>
            <a:chExt cx="1373700" cy="1909829"/>
          </a:xfrm>
        </p:grpSpPr>
        <p:sp>
          <p:nvSpPr>
            <p:cNvPr id="106" name="Google Shape;106;p11"/>
            <p:cNvSpPr txBox="1"/>
            <p:nvPr/>
          </p:nvSpPr>
          <p:spPr>
            <a:xfrm>
              <a:off x="3545005" y="1986914"/>
              <a:ext cx="1373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Unsere App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7" name="Google Shape;10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3210" y="2367935"/>
              <a:ext cx="917304" cy="152880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" name="Google Shape;108;p11"/>
          <p:cNvCxnSpPr>
            <a:stCxn id="99" idx="3"/>
            <a:endCxn id="107" idx="1"/>
          </p:cNvCxnSpPr>
          <p:nvPr/>
        </p:nvCxnSpPr>
        <p:spPr>
          <a:xfrm flipH="1" rot="10800000">
            <a:off x="6988498" y="3440048"/>
            <a:ext cx="683400" cy="1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1"/>
          <p:cNvPicPr preferRelativeResize="0"/>
          <p:nvPr/>
        </p:nvPicPr>
        <p:blipFill rotWithShape="1">
          <a:blip r:embed="rId5">
            <a:alphaModFix/>
          </a:blip>
          <a:srcRect b="33902" l="20113" r="7090" t="20591"/>
          <a:stretch/>
        </p:blipFill>
        <p:spPr>
          <a:xfrm>
            <a:off x="7814475" y="3099525"/>
            <a:ext cx="772237" cy="80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 – die App-Bausteine</a:t>
            </a:r>
            <a:endParaRPr/>
          </a:p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153600" y="1177425"/>
            <a:ext cx="6054300" cy="4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Sind </a:t>
            </a:r>
            <a:r>
              <a:rPr b="1" lang="en"/>
              <a:t>Hauptbausteine</a:t>
            </a:r>
            <a:r>
              <a:rPr lang="en"/>
              <a:t> in der App Entwicklung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Implementieren einen Screen bzw. eine Bildschirmseite mit den zugehörigen GUI Elementen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User-Eingaben bzw. User-Aktivitäten passieren hier</a:t>
            </a:r>
            <a:endParaRPr/>
          </a:p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800" y="1358676"/>
            <a:ext cx="2349875" cy="41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Activities – die App-Bausteine</a:t>
            </a:r>
            <a:endParaRPr/>
          </a:p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Eine oder mehrere Seiten, die einer Aufgabe oder </a:t>
            </a:r>
            <a:r>
              <a:rPr i="1" lang="en"/>
              <a:t>Aktivität</a:t>
            </a:r>
            <a:r>
              <a:rPr lang="en"/>
              <a:t> gewidmet sind</a:t>
            </a:r>
            <a:endParaRPr/>
          </a:p>
        </p:txBody>
      </p:sp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275" y="1989850"/>
            <a:ext cx="1664175" cy="295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950" y="1989850"/>
            <a:ext cx="1664175" cy="296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825" y="1989850"/>
            <a:ext cx="1664175" cy="29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 txBox="1"/>
          <p:nvPr/>
        </p:nvSpPr>
        <p:spPr>
          <a:xfrm>
            <a:off x="838200" y="4953000"/>
            <a:ext cx="187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Fotos anschauen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3352800" y="4953000"/>
            <a:ext cx="187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Kontakt auswählen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943600" y="4953000"/>
            <a:ext cx="187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Story erstellen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aus Entwicklersicht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Activity = GUI-Definition + Code</a:t>
            </a:r>
            <a:endParaRPr sz="4800"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153600" y="2815325"/>
            <a:ext cx="89346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Eine Activity besteht vereinfacht gesagt aus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der GUI-Definition (Layout, Buttons, Inputs, etc.) und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/>
              <a:t>der dazugehörigen Programmlogik.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pp Ques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